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88" r:id="rId2"/>
    <p:sldId id="287" r:id="rId3"/>
    <p:sldId id="289" r:id="rId4"/>
    <p:sldId id="257" r:id="rId5"/>
    <p:sldId id="292" r:id="rId6"/>
    <p:sldId id="296" r:id="rId7"/>
    <p:sldId id="261" r:id="rId8"/>
    <p:sldId id="275" r:id="rId9"/>
    <p:sldId id="259" r:id="rId10"/>
    <p:sldId id="260" r:id="rId11"/>
    <p:sldId id="293" r:id="rId12"/>
    <p:sldId id="276" r:id="rId13"/>
    <p:sldId id="269" r:id="rId14"/>
    <p:sldId id="291" r:id="rId15"/>
    <p:sldId id="262" r:id="rId16"/>
    <p:sldId id="278" r:id="rId17"/>
    <p:sldId id="279" r:id="rId18"/>
    <p:sldId id="263" r:id="rId19"/>
    <p:sldId id="264" r:id="rId20"/>
    <p:sldId id="282" r:id="rId21"/>
    <p:sldId id="283" r:id="rId22"/>
    <p:sldId id="284" r:id="rId23"/>
    <p:sldId id="266" r:id="rId24"/>
    <p:sldId id="297" r:id="rId25"/>
    <p:sldId id="271" r:id="rId26"/>
    <p:sldId id="280" r:id="rId27"/>
    <p:sldId id="272" r:id="rId28"/>
    <p:sldId id="281" r:id="rId29"/>
    <p:sldId id="295" r:id="rId30"/>
    <p:sldId id="273" r:id="rId31"/>
    <p:sldId id="274" r:id="rId32"/>
    <p:sldId id="270" r:id="rId33"/>
    <p:sldId id="294" r:id="rId34"/>
    <p:sldId id="27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5FF"/>
    <a:srgbClr val="FF21E7"/>
    <a:srgbClr val="19FF00"/>
    <a:srgbClr val="0CD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33"/>
  </p:normalViewPr>
  <p:slideViewPr>
    <p:cSldViewPr snapToGrid="0">
      <p:cViewPr varScale="1">
        <p:scale>
          <a:sx n="80" d="100"/>
          <a:sy n="80" d="100"/>
        </p:scale>
        <p:origin x="12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5301D-8D8C-4C4C-91E1-41AF338E7CFB}" type="datetimeFigureOut">
              <a:rPr lang="en-US" smtClean="0"/>
              <a:t>6/26/23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A0351-ADAD-ED46-A8D1-B12654AA31E2}" type="slidenum">
              <a:rPr lang="en-US" smtClean="0"/>
              <a:t>‹#›</a:t>
            </a:fld>
            <a:endParaRPr lang="en-US"/>
          </a:p>
        </p:txBody>
      </p:sp>
    </p:spTree>
    <p:extLst>
      <p:ext uri="{BB962C8B-B14F-4D97-AF65-F5344CB8AC3E}">
        <p14:creationId xmlns:p14="http://schemas.microsoft.com/office/powerpoint/2010/main" val="65832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I would like to thank you all for coming to my thesis defense on exploiting spatial relations for object detection with transformers. </a:t>
            </a:r>
          </a:p>
        </p:txBody>
      </p:sp>
      <p:sp>
        <p:nvSpPr>
          <p:cNvPr id="4" name="Slide Number Placeholder 3"/>
          <p:cNvSpPr>
            <a:spLocks noGrp="1"/>
          </p:cNvSpPr>
          <p:nvPr>
            <p:ph type="sldNum" sz="quarter" idx="5"/>
          </p:nvPr>
        </p:nvSpPr>
        <p:spPr/>
        <p:txBody>
          <a:bodyPr/>
          <a:lstStyle/>
          <a:p>
            <a:fld id="{D58A0351-ADAD-ED46-A8D1-B12654AA31E2}" type="slidenum">
              <a:rPr lang="en-US" smtClean="0"/>
              <a:t>1</a:t>
            </a:fld>
            <a:endParaRPr lang="en-US"/>
          </a:p>
        </p:txBody>
      </p:sp>
    </p:spTree>
    <p:extLst>
      <p:ext uri="{BB962C8B-B14F-4D97-AF65-F5344CB8AC3E}">
        <p14:creationId xmlns:p14="http://schemas.microsoft.com/office/powerpoint/2010/main" val="3766299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Average Precision for </a:t>
            </a:r>
            <a:r>
              <a:rPr lang="en-US" dirty="0" err="1"/>
              <a:t>IoU</a:t>
            </a:r>
            <a:r>
              <a:rPr lang="en-US" dirty="0"/>
              <a:t> thresholds sampled between 0.5 and 0.95. An </a:t>
            </a:r>
            <a:r>
              <a:rPr lang="en-US" dirty="0" err="1"/>
              <a:t>IoU</a:t>
            </a:r>
            <a:r>
              <a:rPr lang="en-US" dirty="0"/>
              <a:t> threshold converts a bounding box prediction into either a true positive, false positive, or false negative by acting as a tolerance for well it can overlap with ground truths. </a:t>
            </a:r>
          </a:p>
          <a:p>
            <a:endParaRPr lang="en-US" dirty="0"/>
          </a:p>
          <a:p>
            <a:r>
              <a:rPr lang="en-US" dirty="0"/>
              <a:t>For the classes of only ball, figure, goal and table, </a:t>
            </a:r>
            <a:r>
              <a:rPr lang="en-US" dirty="0" err="1"/>
              <a:t>RetinaNet</a:t>
            </a:r>
            <a:r>
              <a:rPr lang="en-US" dirty="0"/>
              <a:t> outperforms DETR. As we will see later, the reason behind this is that DETR often draws bounding boxes for the figures as very slightly </a:t>
            </a:r>
            <a:r>
              <a:rPr lang="en-US" dirty="0" err="1"/>
              <a:t>off-centre</a:t>
            </a:r>
            <a:r>
              <a:rPr lang="en-US" dirty="0"/>
              <a:t>. For positional classes, </a:t>
            </a:r>
            <a:r>
              <a:rPr lang="en-US" dirty="0" err="1"/>
              <a:t>RetinaNet</a:t>
            </a:r>
            <a:r>
              <a:rPr lang="en-US" dirty="0"/>
              <a:t> still outperforms DETR on the validation set, but does not generalize well to other tables, as seen in a large drop in performance on the test set. I would like to argue that this could be because DETR has learned to classify figures based on spatial reasoning, and if </a:t>
            </a:r>
            <a:r>
              <a:rPr lang="en-US" dirty="0" err="1"/>
              <a:t>RetinaNet</a:t>
            </a:r>
            <a:r>
              <a:rPr lang="en-US" dirty="0"/>
              <a:t> has also done so, it is to a far lesser extent.</a:t>
            </a:r>
          </a:p>
        </p:txBody>
      </p:sp>
      <p:sp>
        <p:nvSpPr>
          <p:cNvPr id="4" name="Slide Number Placeholder 3"/>
          <p:cNvSpPr>
            <a:spLocks noGrp="1"/>
          </p:cNvSpPr>
          <p:nvPr>
            <p:ph type="sldNum" sz="quarter" idx="5"/>
          </p:nvPr>
        </p:nvSpPr>
        <p:spPr/>
        <p:txBody>
          <a:bodyPr/>
          <a:lstStyle/>
          <a:p>
            <a:fld id="{D58A0351-ADAD-ED46-A8D1-B12654AA31E2}" type="slidenum">
              <a:rPr lang="en-US" smtClean="0"/>
              <a:t>12</a:t>
            </a:fld>
            <a:endParaRPr lang="en-US"/>
          </a:p>
        </p:txBody>
      </p:sp>
    </p:spTree>
    <p:extLst>
      <p:ext uri="{BB962C8B-B14F-4D97-AF65-F5344CB8AC3E}">
        <p14:creationId xmlns:p14="http://schemas.microsoft.com/office/powerpoint/2010/main" val="1260206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the performance on the test set look visually? Here each dot represents the </a:t>
            </a:r>
            <a:r>
              <a:rPr lang="en-US" dirty="0" err="1"/>
              <a:t>centre</a:t>
            </a:r>
            <a:r>
              <a:rPr lang="en-US" dirty="0"/>
              <a:t> of a bounding box drawn by the object detector, and each </a:t>
            </a:r>
            <a:r>
              <a:rPr lang="en-US" dirty="0" err="1"/>
              <a:t>colour</a:t>
            </a:r>
            <a:r>
              <a:rPr lang="en-US" dirty="0"/>
              <a:t> represents a class based on position, grouped by the bars that they are found on (see the table above). In an ideal performance, you would see, from top to bottom, a fully red bar, followed by a yellow bar, then cyan, black, black, cyan, yellow, red bars. DETR achieves a diagram much closer to this ideal performance than </a:t>
            </a:r>
            <a:r>
              <a:rPr lang="en-US" dirty="0" err="1"/>
              <a:t>RetinaNet</a:t>
            </a:r>
            <a:r>
              <a:rPr lang="en-US" dirty="0"/>
              <a:t> does.</a:t>
            </a:r>
          </a:p>
        </p:txBody>
      </p:sp>
      <p:sp>
        <p:nvSpPr>
          <p:cNvPr id="4" name="Slide Number Placeholder 3"/>
          <p:cNvSpPr>
            <a:spLocks noGrp="1"/>
          </p:cNvSpPr>
          <p:nvPr>
            <p:ph type="sldNum" sz="quarter" idx="5"/>
          </p:nvPr>
        </p:nvSpPr>
        <p:spPr/>
        <p:txBody>
          <a:bodyPr/>
          <a:lstStyle/>
          <a:p>
            <a:fld id="{D58A0351-ADAD-ED46-A8D1-B12654AA31E2}" type="slidenum">
              <a:rPr lang="en-US" smtClean="0"/>
              <a:t>13</a:t>
            </a:fld>
            <a:endParaRPr lang="en-US"/>
          </a:p>
        </p:txBody>
      </p:sp>
    </p:spTree>
    <p:extLst>
      <p:ext uri="{BB962C8B-B14F-4D97-AF65-F5344CB8AC3E}">
        <p14:creationId xmlns:p14="http://schemas.microsoft.com/office/powerpoint/2010/main" val="4033174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show you some videos of the performance of each model on the validation and test sets for the two different classes. As they are short clips and there is a lot to take in, I would recommend focusing on how accurately the bounding boxes are drawn, and how much they flicker or vary in shape. For variance in shape, the largest box encompassing the table shows an obvious difference.</a:t>
            </a:r>
          </a:p>
        </p:txBody>
      </p:sp>
      <p:sp>
        <p:nvSpPr>
          <p:cNvPr id="4" name="Slide Number Placeholder 3"/>
          <p:cNvSpPr>
            <a:spLocks noGrp="1"/>
          </p:cNvSpPr>
          <p:nvPr>
            <p:ph type="sldNum" sz="quarter" idx="5"/>
          </p:nvPr>
        </p:nvSpPr>
        <p:spPr/>
        <p:txBody>
          <a:bodyPr/>
          <a:lstStyle/>
          <a:p>
            <a:fld id="{D58A0351-ADAD-ED46-A8D1-B12654AA31E2}" type="slidenum">
              <a:rPr lang="en-US" smtClean="0"/>
              <a:t>14</a:t>
            </a:fld>
            <a:endParaRPr lang="en-US"/>
          </a:p>
        </p:txBody>
      </p:sp>
    </p:spTree>
    <p:extLst>
      <p:ext uri="{BB962C8B-B14F-4D97-AF65-F5344CB8AC3E}">
        <p14:creationId xmlns:p14="http://schemas.microsoft.com/office/powerpoint/2010/main" val="2729264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DETR, the figure bounding boxes drawn can sometimes be quite off </a:t>
            </a:r>
            <a:r>
              <a:rPr lang="en-US" dirty="0" err="1"/>
              <a:t>centre</a:t>
            </a:r>
            <a:r>
              <a:rPr lang="en-US" dirty="0"/>
              <a:t>, but the table bounding box remains in a steady position despite changing table configurations. </a:t>
            </a:r>
          </a:p>
        </p:txBody>
      </p:sp>
      <p:sp>
        <p:nvSpPr>
          <p:cNvPr id="4" name="Slide Number Placeholder 3"/>
          <p:cNvSpPr>
            <a:spLocks noGrp="1"/>
          </p:cNvSpPr>
          <p:nvPr>
            <p:ph type="sldNum" sz="quarter" idx="5"/>
          </p:nvPr>
        </p:nvSpPr>
        <p:spPr/>
        <p:txBody>
          <a:bodyPr/>
          <a:lstStyle/>
          <a:p>
            <a:fld id="{D58A0351-ADAD-ED46-A8D1-B12654AA31E2}" type="slidenum">
              <a:rPr lang="en-US" smtClean="0"/>
              <a:t>15</a:t>
            </a:fld>
            <a:endParaRPr lang="en-US"/>
          </a:p>
        </p:txBody>
      </p:sp>
    </p:spTree>
    <p:extLst>
      <p:ext uri="{BB962C8B-B14F-4D97-AF65-F5344CB8AC3E}">
        <p14:creationId xmlns:p14="http://schemas.microsoft.com/office/powerpoint/2010/main" val="3505797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RetinaNet</a:t>
            </a:r>
            <a:r>
              <a:rPr lang="en-US" dirty="0"/>
              <a:t>, the table bounding box moves around slightly more, and the figures have better bounding boxes drawn around them. Don’t worry, this is much more easily shown in the test set, as both models perform very close to how a human might hand-label these frames.</a:t>
            </a:r>
          </a:p>
        </p:txBody>
      </p:sp>
      <p:sp>
        <p:nvSpPr>
          <p:cNvPr id="4" name="Slide Number Placeholder 3"/>
          <p:cNvSpPr>
            <a:spLocks noGrp="1"/>
          </p:cNvSpPr>
          <p:nvPr>
            <p:ph type="sldNum" sz="quarter" idx="5"/>
          </p:nvPr>
        </p:nvSpPr>
        <p:spPr/>
        <p:txBody>
          <a:bodyPr/>
          <a:lstStyle/>
          <a:p>
            <a:fld id="{D58A0351-ADAD-ED46-A8D1-B12654AA31E2}" type="slidenum">
              <a:rPr lang="en-US" smtClean="0"/>
              <a:t>16</a:t>
            </a:fld>
            <a:endParaRPr lang="en-US"/>
          </a:p>
        </p:txBody>
      </p:sp>
    </p:spTree>
    <p:extLst>
      <p:ext uri="{BB962C8B-B14F-4D97-AF65-F5344CB8AC3E}">
        <p14:creationId xmlns:p14="http://schemas.microsoft.com/office/powerpoint/2010/main" val="1374772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DETR’s bounding boxes are slightly skewed to the right in a lot of cases.</a:t>
            </a:r>
          </a:p>
        </p:txBody>
      </p:sp>
      <p:sp>
        <p:nvSpPr>
          <p:cNvPr id="4" name="Slide Number Placeholder 3"/>
          <p:cNvSpPr>
            <a:spLocks noGrp="1"/>
          </p:cNvSpPr>
          <p:nvPr>
            <p:ph type="sldNum" sz="quarter" idx="5"/>
          </p:nvPr>
        </p:nvSpPr>
        <p:spPr/>
        <p:txBody>
          <a:bodyPr/>
          <a:lstStyle/>
          <a:p>
            <a:fld id="{D58A0351-ADAD-ED46-A8D1-B12654AA31E2}" type="slidenum">
              <a:rPr lang="en-US" smtClean="0"/>
              <a:t>17</a:t>
            </a:fld>
            <a:endParaRPr lang="en-US"/>
          </a:p>
        </p:txBody>
      </p:sp>
    </p:spTree>
    <p:extLst>
      <p:ext uri="{BB962C8B-B14F-4D97-AF65-F5344CB8AC3E}">
        <p14:creationId xmlns:p14="http://schemas.microsoft.com/office/powerpoint/2010/main" val="3103193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RetinaNet</a:t>
            </a:r>
            <a:r>
              <a:rPr lang="en-US" dirty="0"/>
              <a:t> shows more flickering in bounding boxes, but when these bounding boxes do exist, they are often drawn ever so slightly better than with DETR, leading to higher mean average precision overall.</a:t>
            </a:r>
          </a:p>
        </p:txBody>
      </p:sp>
      <p:sp>
        <p:nvSpPr>
          <p:cNvPr id="4" name="Slide Number Placeholder 3"/>
          <p:cNvSpPr>
            <a:spLocks noGrp="1"/>
          </p:cNvSpPr>
          <p:nvPr>
            <p:ph type="sldNum" sz="quarter" idx="5"/>
          </p:nvPr>
        </p:nvSpPr>
        <p:spPr/>
        <p:txBody>
          <a:bodyPr/>
          <a:lstStyle/>
          <a:p>
            <a:fld id="{D58A0351-ADAD-ED46-A8D1-B12654AA31E2}" type="slidenum">
              <a:rPr lang="en-US" smtClean="0"/>
              <a:t>18</a:t>
            </a:fld>
            <a:endParaRPr lang="en-US"/>
          </a:p>
        </p:txBody>
      </p:sp>
    </p:spTree>
    <p:extLst>
      <p:ext uri="{BB962C8B-B14F-4D97-AF65-F5344CB8AC3E}">
        <p14:creationId xmlns:p14="http://schemas.microsoft.com/office/powerpoint/2010/main" val="3132314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that we have seen that DETR, despite getting lower </a:t>
            </a:r>
            <a:r>
              <a:rPr lang="en-US" dirty="0" err="1"/>
              <a:t>mAPs</a:t>
            </a:r>
            <a:r>
              <a:rPr lang="en-US" dirty="0"/>
              <a:t>, perhaps more reliably draws boxes (and therefore has a higher AP when the </a:t>
            </a:r>
            <a:r>
              <a:rPr lang="en-US" dirty="0" err="1"/>
              <a:t>IoU</a:t>
            </a:r>
            <a:r>
              <a:rPr lang="en-US" dirty="0"/>
              <a:t> threshold is 0.5), there might be some </a:t>
            </a:r>
            <a:r>
              <a:rPr lang="en-US" sz="1200" dirty="0"/>
              <a:t>visual evidence in the attention maps of a recognition of spatial regularities.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Starting with the self-attention maps of the encoder, sampling the still frame shown here leads to a key observation that DETR learns to ignore events outside of table boundaries, for points sampled inside the table. When sampling points at the object </a:t>
            </a:r>
            <a:r>
              <a:rPr lang="en-US" sz="1200" dirty="0" err="1"/>
              <a:t>centres</a:t>
            </a:r>
            <a:r>
              <a:rPr lang="en-US" sz="1200" dirty="0"/>
              <a:t> of figures, sometimes we see recognition of other figures </a:t>
            </a:r>
          </a:p>
          <a:p>
            <a:endParaRPr lang="en-US" dirty="0"/>
          </a:p>
        </p:txBody>
      </p:sp>
      <p:sp>
        <p:nvSpPr>
          <p:cNvPr id="4" name="Slide Number Placeholder 3"/>
          <p:cNvSpPr>
            <a:spLocks noGrp="1"/>
          </p:cNvSpPr>
          <p:nvPr>
            <p:ph type="sldNum" sz="quarter" idx="5"/>
          </p:nvPr>
        </p:nvSpPr>
        <p:spPr/>
        <p:txBody>
          <a:bodyPr/>
          <a:lstStyle/>
          <a:p>
            <a:fld id="{D58A0351-ADAD-ED46-A8D1-B12654AA31E2}" type="slidenum">
              <a:rPr lang="en-US" smtClean="0"/>
              <a:t>19</a:t>
            </a:fld>
            <a:endParaRPr lang="en-US"/>
          </a:p>
        </p:txBody>
      </p:sp>
    </p:spTree>
    <p:extLst>
      <p:ext uri="{BB962C8B-B14F-4D97-AF65-F5344CB8AC3E}">
        <p14:creationId xmlns:p14="http://schemas.microsoft.com/office/powerpoint/2010/main" val="3354548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remember previously, I mentioned that I modified DETR to only have 29 queries. The logic behind this was that 24 queries are needed to detect all figures, goal and table in a scene. An extra 5 queries were added just in case this constraint were to significantly hurt the performance of DETR, and to give the model more flexibility when tracking the ball object. What was observed was that these queries act like a learned positional encoding, and mostly stick to detection of the same figure for each frame passed to the model. </a:t>
            </a:r>
          </a:p>
          <a:p>
            <a:endParaRPr lang="en-US" dirty="0"/>
          </a:p>
          <a:p>
            <a:r>
              <a:rPr lang="en-US" dirty="0"/>
              <a:t>This video shows the magnitudes of the cross-attention maps and the bounding box drawn from query 15 only. Here we see that sometimes the query changes object, but mostly stays on the blue central midfielder. The cross-attention, which in the original DETR paper looked at the extremities of the object classified (i.e. the corners of a table), now also look outside of the object towards other adjacent figures on the same bar.</a:t>
            </a:r>
          </a:p>
        </p:txBody>
      </p:sp>
      <p:sp>
        <p:nvSpPr>
          <p:cNvPr id="4" name="Slide Number Placeholder 3"/>
          <p:cNvSpPr>
            <a:spLocks noGrp="1"/>
          </p:cNvSpPr>
          <p:nvPr>
            <p:ph type="sldNum" sz="quarter" idx="5"/>
          </p:nvPr>
        </p:nvSpPr>
        <p:spPr/>
        <p:txBody>
          <a:bodyPr/>
          <a:lstStyle/>
          <a:p>
            <a:fld id="{D58A0351-ADAD-ED46-A8D1-B12654AA31E2}" type="slidenum">
              <a:rPr lang="en-US" smtClean="0"/>
              <a:t>20</a:t>
            </a:fld>
            <a:endParaRPr lang="en-US"/>
          </a:p>
        </p:txBody>
      </p:sp>
    </p:spTree>
    <p:extLst>
      <p:ext uri="{BB962C8B-B14F-4D97-AF65-F5344CB8AC3E}">
        <p14:creationId xmlns:p14="http://schemas.microsoft.com/office/powerpoint/2010/main" val="4251663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query 22 and 25, and for most other queries, we see the same thing. The ball ended up being detected by mostly a single query, or sometimes by queries usually used to represent figures, and so some queries had very high rates of returning the null class.</a:t>
            </a:r>
          </a:p>
        </p:txBody>
      </p:sp>
      <p:sp>
        <p:nvSpPr>
          <p:cNvPr id="4" name="Slide Number Placeholder 3"/>
          <p:cNvSpPr>
            <a:spLocks noGrp="1"/>
          </p:cNvSpPr>
          <p:nvPr>
            <p:ph type="sldNum" sz="quarter" idx="5"/>
          </p:nvPr>
        </p:nvSpPr>
        <p:spPr/>
        <p:txBody>
          <a:bodyPr/>
          <a:lstStyle/>
          <a:p>
            <a:fld id="{D58A0351-ADAD-ED46-A8D1-B12654AA31E2}" type="slidenum">
              <a:rPr lang="en-US" smtClean="0"/>
              <a:t>21</a:t>
            </a:fld>
            <a:endParaRPr lang="en-US"/>
          </a:p>
        </p:txBody>
      </p:sp>
    </p:spTree>
    <p:extLst>
      <p:ext uri="{BB962C8B-B14F-4D97-AF65-F5344CB8AC3E}">
        <p14:creationId xmlns:p14="http://schemas.microsoft.com/office/powerpoint/2010/main" val="391993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split this presentation up into three sections. The first section is the problem statement, followed by important definitions such as what I mean by exploiting spatial relations. The second section will take up most of the presentation, where I will explain the methodology and results of the experiments I carried out when comparing and contrasting the DETR transformer model against a control. Finally, I will </a:t>
            </a:r>
            <a:r>
              <a:rPr lang="en-US" dirty="0" err="1"/>
              <a:t>summarise</a:t>
            </a:r>
            <a:r>
              <a:rPr lang="en-US" dirty="0"/>
              <a:t> the main take-aways from these experimental results.</a:t>
            </a:r>
          </a:p>
        </p:txBody>
      </p:sp>
      <p:sp>
        <p:nvSpPr>
          <p:cNvPr id="4" name="Slide Number Placeholder 3"/>
          <p:cNvSpPr>
            <a:spLocks noGrp="1"/>
          </p:cNvSpPr>
          <p:nvPr>
            <p:ph type="sldNum" sz="quarter" idx="5"/>
          </p:nvPr>
        </p:nvSpPr>
        <p:spPr/>
        <p:txBody>
          <a:bodyPr/>
          <a:lstStyle/>
          <a:p>
            <a:fld id="{D58A0351-ADAD-ED46-A8D1-B12654AA31E2}" type="slidenum">
              <a:rPr lang="en-US" smtClean="0"/>
              <a:t>2</a:t>
            </a:fld>
            <a:endParaRPr lang="en-US"/>
          </a:p>
        </p:txBody>
      </p:sp>
    </p:spTree>
    <p:extLst>
      <p:ext uri="{BB962C8B-B14F-4D97-AF65-F5344CB8AC3E}">
        <p14:creationId xmlns:p14="http://schemas.microsoft.com/office/powerpoint/2010/main" val="131666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thesis, I wanted to show the relationship between the difference in how a foosball table is set up, and how far these cross-attention maps find themselves from each other. Using the assumption of a 1-to-1 mapping of query to object output, I quantified the distances in attention maps as the sum of the absolute values of the differences between the cross attention maps of all queries. The distance between table configurations was quantified as a single value average over the 16 inputs from 0 to 1. These two graphs show the results of randomly sampling test set frames, and plotting a point on a scatter plot for each sample. The figure on the right shows the attention maps </a:t>
            </a:r>
            <a:r>
              <a:rPr lang="en-US" dirty="0" err="1"/>
              <a:t>thresholded</a:t>
            </a:r>
            <a:r>
              <a:rPr lang="en-US" dirty="0"/>
              <a:t> by value, which aimed to set attention values directly over the detected object to zero, and only keep the attention magnitudes related to the recognition of spatial patterns.</a:t>
            </a:r>
          </a:p>
        </p:txBody>
      </p:sp>
      <p:sp>
        <p:nvSpPr>
          <p:cNvPr id="4" name="Slide Number Placeholder 3"/>
          <p:cNvSpPr>
            <a:spLocks noGrp="1"/>
          </p:cNvSpPr>
          <p:nvPr>
            <p:ph type="sldNum" sz="quarter" idx="5"/>
          </p:nvPr>
        </p:nvSpPr>
        <p:spPr/>
        <p:txBody>
          <a:bodyPr/>
          <a:lstStyle/>
          <a:p>
            <a:fld id="{D58A0351-ADAD-ED46-A8D1-B12654AA31E2}" type="slidenum">
              <a:rPr lang="en-US" smtClean="0"/>
              <a:t>23</a:t>
            </a:fld>
            <a:endParaRPr lang="en-US"/>
          </a:p>
        </p:txBody>
      </p:sp>
    </p:spTree>
    <p:extLst>
      <p:ext uri="{BB962C8B-B14F-4D97-AF65-F5344CB8AC3E}">
        <p14:creationId xmlns:p14="http://schemas.microsoft.com/office/powerpoint/2010/main" val="1348489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videos concerning the positional classes, there is even more to take in. Therefore, I would recommend paying attention to how the top three figures are classified, which should be in the order shown on the slide.</a:t>
            </a:r>
          </a:p>
        </p:txBody>
      </p:sp>
      <p:sp>
        <p:nvSpPr>
          <p:cNvPr id="4" name="Slide Number Placeholder 3"/>
          <p:cNvSpPr>
            <a:spLocks noGrp="1"/>
          </p:cNvSpPr>
          <p:nvPr>
            <p:ph type="sldNum" sz="quarter" idx="5"/>
          </p:nvPr>
        </p:nvSpPr>
        <p:spPr/>
        <p:txBody>
          <a:bodyPr/>
          <a:lstStyle/>
          <a:p>
            <a:fld id="{D58A0351-ADAD-ED46-A8D1-B12654AA31E2}" type="slidenum">
              <a:rPr lang="en-US" smtClean="0"/>
              <a:t>24</a:t>
            </a:fld>
            <a:endParaRPr lang="en-US"/>
          </a:p>
        </p:txBody>
      </p:sp>
    </p:spTree>
    <p:extLst>
      <p:ext uri="{BB962C8B-B14F-4D97-AF65-F5344CB8AC3E}">
        <p14:creationId xmlns:p14="http://schemas.microsoft.com/office/powerpoint/2010/main" val="1583311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validation set, both models gave better average precisions when detecting small objects, which in this case are only the figures and the ball. As both are one stage detectors, I propose that is is due to less variance in bounding box coordinates per class, which allowed models to train their hidden scene representations without the extra requirement of abstraction. As seen in these videos, they perform very well on the validation set.</a:t>
            </a:r>
          </a:p>
        </p:txBody>
      </p:sp>
      <p:sp>
        <p:nvSpPr>
          <p:cNvPr id="4" name="Slide Number Placeholder 3"/>
          <p:cNvSpPr>
            <a:spLocks noGrp="1"/>
          </p:cNvSpPr>
          <p:nvPr>
            <p:ph type="sldNum" sz="quarter" idx="5"/>
          </p:nvPr>
        </p:nvSpPr>
        <p:spPr/>
        <p:txBody>
          <a:bodyPr/>
          <a:lstStyle/>
          <a:p>
            <a:fld id="{D58A0351-ADAD-ED46-A8D1-B12654AA31E2}" type="slidenum">
              <a:rPr lang="en-US" smtClean="0"/>
              <a:t>25</a:t>
            </a:fld>
            <a:endParaRPr lang="en-US"/>
          </a:p>
        </p:txBody>
      </p:sp>
    </p:spTree>
    <p:extLst>
      <p:ext uri="{BB962C8B-B14F-4D97-AF65-F5344CB8AC3E}">
        <p14:creationId xmlns:p14="http://schemas.microsoft.com/office/powerpoint/2010/main" val="1771689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RetinaNet</a:t>
            </a:r>
            <a:r>
              <a:rPr lang="en-US" dirty="0"/>
              <a:t> was very surprising in that it still outperformed DETR on the validation set for positional classes. I </a:t>
            </a:r>
            <a:r>
              <a:rPr lang="en-US" dirty="0" err="1"/>
              <a:t>hypothesise</a:t>
            </a:r>
            <a:r>
              <a:rPr lang="en-US" dirty="0"/>
              <a:t> that this comes from slight visual clues, maybe in lighting, that still differentiated the positional classes in a visual way for the validation set.</a:t>
            </a:r>
          </a:p>
        </p:txBody>
      </p:sp>
      <p:sp>
        <p:nvSpPr>
          <p:cNvPr id="4" name="Slide Number Placeholder 3"/>
          <p:cNvSpPr>
            <a:spLocks noGrp="1"/>
          </p:cNvSpPr>
          <p:nvPr>
            <p:ph type="sldNum" sz="quarter" idx="5"/>
          </p:nvPr>
        </p:nvSpPr>
        <p:spPr/>
        <p:txBody>
          <a:bodyPr/>
          <a:lstStyle/>
          <a:p>
            <a:fld id="{D58A0351-ADAD-ED46-A8D1-B12654AA31E2}" type="slidenum">
              <a:rPr lang="en-US" smtClean="0"/>
              <a:t>26</a:t>
            </a:fld>
            <a:endParaRPr lang="en-US"/>
          </a:p>
        </p:txBody>
      </p:sp>
    </p:spTree>
    <p:extLst>
      <p:ext uri="{BB962C8B-B14F-4D97-AF65-F5344CB8AC3E}">
        <p14:creationId xmlns:p14="http://schemas.microsoft.com/office/powerpoint/2010/main" val="1455704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most interestingly to the test set. Both models do not generalize as well as with only 4 classes, although DETR still shows okay performance - giving an </a:t>
            </a:r>
            <a:r>
              <a:rPr lang="en-US" dirty="0" err="1"/>
              <a:t>mAP</a:t>
            </a:r>
            <a:r>
              <a:rPr lang="en-US" dirty="0"/>
              <a:t> of just over 40% in this case.</a:t>
            </a:r>
          </a:p>
        </p:txBody>
      </p:sp>
      <p:sp>
        <p:nvSpPr>
          <p:cNvPr id="4" name="Slide Number Placeholder 3"/>
          <p:cNvSpPr>
            <a:spLocks noGrp="1"/>
          </p:cNvSpPr>
          <p:nvPr>
            <p:ph type="sldNum" sz="quarter" idx="5"/>
          </p:nvPr>
        </p:nvSpPr>
        <p:spPr/>
        <p:txBody>
          <a:bodyPr/>
          <a:lstStyle/>
          <a:p>
            <a:fld id="{D58A0351-ADAD-ED46-A8D1-B12654AA31E2}" type="slidenum">
              <a:rPr lang="en-US" smtClean="0"/>
              <a:t>27</a:t>
            </a:fld>
            <a:endParaRPr lang="en-US"/>
          </a:p>
        </p:txBody>
      </p:sp>
    </p:spTree>
    <p:extLst>
      <p:ext uri="{BB962C8B-B14F-4D97-AF65-F5344CB8AC3E}">
        <p14:creationId xmlns:p14="http://schemas.microsoft.com/office/powerpoint/2010/main" val="920357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RetinaNet</a:t>
            </a:r>
            <a:r>
              <a:rPr lang="en-US" dirty="0"/>
              <a:t>, however, returns an </a:t>
            </a:r>
            <a:r>
              <a:rPr lang="en-US" dirty="0" err="1"/>
              <a:t>mAP</a:t>
            </a:r>
            <a:r>
              <a:rPr lang="en-US" dirty="0"/>
              <a:t> of under 20%. Here, if you watch the top three players, you will notice that the defenders are often classed as goalkeepers instead.</a:t>
            </a:r>
          </a:p>
        </p:txBody>
      </p:sp>
      <p:sp>
        <p:nvSpPr>
          <p:cNvPr id="4" name="Slide Number Placeholder 3"/>
          <p:cNvSpPr>
            <a:spLocks noGrp="1"/>
          </p:cNvSpPr>
          <p:nvPr>
            <p:ph type="sldNum" sz="quarter" idx="5"/>
          </p:nvPr>
        </p:nvSpPr>
        <p:spPr/>
        <p:txBody>
          <a:bodyPr/>
          <a:lstStyle/>
          <a:p>
            <a:fld id="{D58A0351-ADAD-ED46-A8D1-B12654AA31E2}" type="slidenum">
              <a:rPr lang="en-US" smtClean="0"/>
              <a:t>28</a:t>
            </a:fld>
            <a:endParaRPr lang="en-US"/>
          </a:p>
        </p:txBody>
      </p:sp>
    </p:spTree>
    <p:extLst>
      <p:ext uri="{BB962C8B-B14F-4D97-AF65-F5344CB8AC3E}">
        <p14:creationId xmlns:p14="http://schemas.microsoft.com/office/powerpoint/2010/main" val="415308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us back to the diagram from before, which helps </a:t>
            </a:r>
            <a:r>
              <a:rPr lang="en-US" dirty="0" err="1"/>
              <a:t>summarise</a:t>
            </a:r>
            <a:r>
              <a:rPr lang="en-US" dirty="0"/>
              <a:t> the two videos you have just watched.</a:t>
            </a:r>
          </a:p>
        </p:txBody>
      </p:sp>
      <p:sp>
        <p:nvSpPr>
          <p:cNvPr id="4" name="Slide Number Placeholder 3"/>
          <p:cNvSpPr>
            <a:spLocks noGrp="1"/>
          </p:cNvSpPr>
          <p:nvPr>
            <p:ph type="sldNum" sz="quarter" idx="5"/>
          </p:nvPr>
        </p:nvSpPr>
        <p:spPr/>
        <p:txBody>
          <a:bodyPr/>
          <a:lstStyle/>
          <a:p>
            <a:fld id="{D58A0351-ADAD-ED46-A8D1-B12654AA31E2}" type="slidenum">
              <a:rPr lang="en-US" smtClean="0"/>
              <a:t>29</a:t>
            </a:fld>
            <a:endParaRPr lang="en-US"/>
          </a:p>
        </p:txBody>
      </p:sp>
    </p:spTree>
    <p:extLst>
      <p:ext uri="{BB962C8B-B14F-4D97-AF65-F5344CB8AC3E}">
        <p14:creationId xmlns:p14="http://schemas.microsoft.com/office/powerpoint/2010/main" val="4026231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 encoder attention maps, it is difficult once more to make any concrete conclusions. From a qualitative standpoint, it looks as if the model is paying more attention to the edges of the table for the positional class </a:t>
            </a:r>
            <a:r>
              <a:rPr lang="en-US" dirty="0" err="1"/>
              <a:t>labellings</a:t>
            </a:r>
            <a:r>
              <a:rPr lang="en-US" dirty="0"/>
              <a:t>. Some sort of table edge outline is seen in all sampled encoder maps, and glaringly is not present with the encoder attention for 4 classes.</a:t>
            </a:r>
          </a:p>
        </p:txBody>
      </p:sp>
      <p:sp>
        <p:nvSpPr>
          <p:cNvPr id="4" name="Slide Number Placeholder 3"/>
          <p:cNvSpPr>
            <a:spLocks noGrp="1"/>
          </p:cNvSpPr>
          <p:nvPr>
            <p:ph type="sldNum" sz="quarter" idx="5"/>
          </p:nvPr>
        </p:nvSpPr>
        <p:spPr/>
        <p:txBody>
          <a:bodyPr/>
          <a:lstStyle/>
          <a:p>
            <a:fld id="{D58A0351-ADAD-ED46-A8D1-B12654AA31E2}" type="slidenum">
              <a:rPr lang="en-US" smtClean="0"/>
              <a:t>30</a:t>
            </a:fld>
            <a:endParaRPr lang="en-US"/>
          </a:p>
        </p:txBody>
      </p:sp>
    </p:spTree>
    <p:extLst>
      <p:ext uri="{BB962C8B-B14F-4D97-AF65-F5344CB8AC3E}">
        <p14:creationId xmlns:p14="http://schemas.microsoft.com/office/powerpoint/2010/main" val="3961421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queries, an even closer 1-to-1 mapping was observed, with each query only ever outputting the same positional class. Therefore, all bounding box variations from the left midfielder shown here were either </a:t>
            </a:r>
            <a:r>
              <a:rPr lang="en-US" dirty="0" err="1"/>
              <a:t>thresholded</a:t>
            </a:r>
            <a:r>
              <a:rPr lang="en-US" dirty="0"/>
              <a:t> out, the null class, or misclassifications. On top of this, a notable difference I observed was the learning of attending to areas outside of the table for players closer to the table edges.</a:t>
            </a:r>
          </a:p>
        </p:txBody>
      </p:sp>
      <p:sp>
        <p:nvSpPr>
          <p:cNvPr id="4" name="Slide Number Placeholder 3"/>
          <p:cNvSpPr>
            <a:spLocks noGrp="1"/>
          </p:cNvSpPr>
          <p:nvPr>
            <p:ph type="sldNum" sz="quarter" idx="5"/>
          </p:nvPr>
        </p:nvSpPr>
        <p:spPr/>
        <p:txBody>
          <a:bodyPr/>
          <a:lstStyle/>
          <a:p>
            <a:fld id="{D58A0351-ADAD-ED46-A8D1-B12654AA31E2}" type="slidenum">
              <a:rPr lang="en-US" smtClean="0"/>
              <a:t>31</a:t>
            </a:fld>
            <a:endParaRPr lang="en-US"/>
          </a:p>
        </p:txBody>
      </p:sp>
    </p:spTree>
    <p:extLst>
      <p:ext uri="{BB962C8B-B14F-4D97-AF65-F5344CB8AC3E}">
        <p14:creationId xmlns:p14="http://schemas.microsoft.com/office/powerpoint/2010/main" val="53121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one must now consider if the good performance of DETR comes simply from trivial spatial reasoning. For example, with its learned positional queries, the model could learn a strategy of simply reasoning over class based on the absolute position of the figure. For example – if a figure A is detected inside coordinate range (X and Y), figure A is a striker. The image augmentations in training are meant to help avoid this from occurring, but when running DETR on the test set with padded white space in the top left and bottom right corners one observes a slight shift in classification according to absolute position.</a:t>
            </a:r>
          </a:p>
          <a:p>
            <a:endParaRPr lang="en-US" dirty="0"/>
          </a:p>
          <a:p>
            <a:r>
              <a:rPr lang="en-US" dirty="0"/>
              <a:t>However, this performance is still better than </a:t>
            </a:r>
            <a:r>
              <a:rPr lang="en-US" dirty="0" err="1"/>
              <a:t>RetinaNet</a:t>
            </a:r>
            <a:r>
              <a:rPr lang="en-US" dirty="0"/>
              <a:t>, implying that the DETR model has also learnt relative spatial relations and spatial patterns.</a:t>
            </a:r>
          </a:p>
        </p:txBody>
      </p:sp>
      <p:sp>
        <p:nvSpPr>
          <p:cNvPr id="4" name="Slide Number Placeholder 3"/>
          <p:cNvSpPr>
            <a:spLocks noGrp="1"/>
          </p:cNvSpPr>
          <p:nvPr>
            <p:ph type="sldNum" sz="quarter" idx="5"/>
          </p:nvPr>
        </p:nvSpPr>
        <p:spPr/>
        <p:txBody>
          <a:bodyPr/>
          <a:lstStyle/>
          <a:p>
            <a:fld id="{D58A0351-ADAD-ED46-A8D1-B12654AA31E2}" type="slidenum">
              <a:rPr lang="en-US" smtClean="0"/>
              <a:t>32</a:t>
            </a:fld>
            <a:endParaRPr lang="en-US"/>
          </a:p>
        </p:txBody>
      </p:sp>
    </p:spTree>
    <p:extLst>
      <p:ext uri="{BB962C8B-B14F-4D97-AF65-F5344CB8AC3E}">
        <p14:creationId xmlns:p14="http://schemas.microsoft.com/office/powerpoint/2010/main" val="2910928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what do I mean by exploiting spatial relations. Simply put, this is the ability to recognize spatial regularities and patterns to aid in a task, in this case object detection. For example, if you were given the task of drawing bounding boxes around each of the vertical fence beams in the image shown here, you could extrapolate from the fence pattern on the right, so that your bounding boxes drawn on the left would still cover the entire beams, despite their mostly being occluded by a fence cover. This is just an example task – the task chosen later on in the report concerns labelling identical objects differently according to their positions in a scene.</a:t>
            </a:r>
          </a:p>
        </p:txBody>
      </p:sp>
      <p:sp>
        <p:nvSpPr>
          <p:cNvPr id="4" name="Slide Number Placeholder 3"/>
          <p:cNvSpPr>
            <a:spLocks noGrp="1"/>
          </p:cNvSpPr>
          <p:nvPr>
            <p:ph type="sldNum" sz="quarter" idx="5"/>
          </p:nvPr>
        </p:nvSpPr>
        <p:spPr/>
        <p:txBody>
          <a:bodyPr/>
          <a:lstStyle/>
          <a:p>
            <a:fld id="{D58A0351-ADAD-ED46-A8D1-B12654AA31E2}" type="slidenum">
              <a:rPr lang="en-US" smtClean="0"/>
              <a:t>4</a:t>
            </a:fld>
            <a:endParaRPr lang="en-US"/>
          </a:p>
        </p:txBody>
      </p:sp>
    </p:spTree>
    <p:extLst>
      <p:ext uri="{BB962C8B-B14F-4D97-AF65-F5344CB8AC3E}">
        <p14:creationId xmlns:p14="http://schemas.microsoft.com/office/powerpoint/2010/main" val="368874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DETR showed better performance on the positional classes for the test set, suggesting that it might learn spatial information. This performance persisted even with the table changing location, implying that DETR does not simply learn trivial positional reasoning, but also patterns and spatial regularities.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attention in the decoder implies that the learning of this pattern, in particular the patterns of players associated with bars, may have the attention mechanism of the transformer models to thank for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listening, and I welcome any questions you may have.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8A0351-ADAD-ED46-A8D1-B12654AA31E2}" type="slidenum">
              <a:rPr lang="en-US" smtClean="0"/>
              <a:t>34</a:t>
            </a:fld>
            <a:endParaRPr lang="en-US"/>
          </a:p>
        </p:txBody>
      </p:sp>
    </p:spTree>
    <p:extLst>
      <p:ext uri="{BB962C8B-B14F-4D97-AF65-F5344CB8AC3E}">
        <p14:creationId xmlns:p14="http://schemas.microsoft.com/office/powerpoint/2010/main" val="95082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the experiments conducted in my thesis. These experiments tested the performance of DETR and a feature-pyramid network based object detector called </a:t>
            </a:r>
            <a:r>
              <a:rPr lang="en-US" dirty="0" err="1"/>
              <a:t>RetinaNet</a:t>
            </a:r>
            <a:r>
              <a:rPr lang="en-US" dirty="0"/>
              <a:t> on two different foosball-related object detection tasks. The first task consisted of detecting four classes of object: the figures, ball, table and goal. The second task then split up the figure class into 11 classes annotated solely on their position relative to other figures in the scene, creating 14 classes in total. In these experiments, it was very important to keep the data controlled, so in my code each model imported the same data loader class for use while training and evaluating.</a:t>
            </a:r>
          </a:p>
        </p:txBody>
      </p:sp>
      <p:sp>
        <p:nvSpPr>
          <p:cNvPr id="4" name="Slide Number Placeholder 3"/>
          <p:cNvSpPr>
            <a:spLocks noGrp="1"/>
          </p:cNvSpPr>
          <p:nvPr>
            <p:ph type="sldNum" sz="quarter" idx="5"/>
          </p:nvPr>
        </p:nvSpPr>
        <p:spPr/>
        <p:txBody>
          <a:bodyPr/>
          <a:lstStyle/>
          <a:p>
            <a:fld id="{D58A0351-ADAD-ED46-A8D1-B12654AA31E2}" type="slidenum">
              <a:rPr lang="en-US" smtClean="0"/>
              <a:t>6</a:t>
            </a:fld>
            <a:endParaRPr lang="en-US"/>
          </a:p>
        </p:txBody>
      </p:sp>
    </p:spTree>
    <p:extLst>
      <p:ext uri="{BB962C8B-B14F-4D97-AF65-F5344CB8AC3E}">
        <p14:creationId xmlns:p14="http://schemas.microsoft.com/office/powerpoint/2010/main" val="4048697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introduction to the </a:t>
            </a:r>
            <a:r>
              <a:rPr lang="en-US" dirty="0" err="1"/>
              <a:t>RetinaNet</a:t>
            </a:r>
            <a:r>
              <a:rPr lang="en-US" dirty="0"/>
              <a:t> architecture: This is based off feature pyramid networks, which take multiple feature representations of an image created by different convolutional layers, shown in the left pyramid, and combine these by </a:t>
            </a:r>
            <a:r>
              <a:rPr lang="en-US" dirty="0" err="1"/>
              <a:t>upsampling</a:t>
            </a:r>
            <a:r>
              <a:rPr lang="en-US" dirty="0"/>
              <a:t> and 1x1 convolutions to create feature maps that represent both basic abstract features and higher level, more detailed features. The model is a one-stage detector, and uses two convolutional subnets to simultaneously produce a vector of class probabilities and a vector of bounding box coordinates.</a:t>
            </a:r>
          </a:p>
        </p:txBody>
      </p:sp>
      <p:sp>
        <p:nvSpPr>
          <p:cNvPr id="4" name="Slide Number Placeholder 3"/>
          <p:cNvSpPr>
            <a:spLocks noGrp="1"/>
          </p:cNvSpPr>
          <p:nvPr>
            <p:ph type="sldNum" sz="quarter" idx="5"/>
          </p:nvPr>
        </p:nvSpPr>
        <p:spPr/>
        <p:txBody>
          <a:bodyPr/>
          <a:lstStyle/>
          <a:p>
            <a:fld id="{D58A0351-ADAD-ED46-A8D1-B12654AA31E2}" type="slidenum">
              <a:rPr lang="en-US" smtClean="0"/>
              <a:t>7</a:t>
            </a:fld>
            <a:endParaRPr lang="en-US"/>
          </a:p>
        </p:txBody>
      </p:sp>
    </p:spTree>
    <p:extLst>
      <p:ext uri="{BB962C8B-B14F-4D97-AF65-F5344CB8AC3E}">
        <p14:creationId xmlns:p14="http://schemas.microsoft.com/office/powerpoint/2010/main" val="669776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taken from the original Detection Transformer paper, and this is the architecture that will hopefully recognize spatial patterns for us. Like in </a:t>
            </a:r>
            <a:r>
              <a:rPr lang="en-US" dirty="0" err="1"/>
              <a:t>RetinaNet</a:t>
            </a:r>
            <a:r>
              <a:rPr lang="en-US" dirty="0"/>
              <a:t>, there is a CNN backbone, but instead of using this CNN backbone to create feature representations through FPNs, each pixel of each image feature is treated as a separate token vector and given to a standard transformer encoder. </a:t>
            </a:r>
          </a:p>
          <a:p>
            <a:endParaRPr lang="en-US" dirty="0"/>
          </a:p>
          <a:p>
            <a:r>
              <a:rPr lang="en-US" dirty="0"/>
              <a:t>At the transformer decoder, queries are passed in parallel, with each decoder output becoming an input to a class prediction head and a bounding box prediction head. These queries are passed in parallel, and they attend both to themselves and to the encoder outputs. As such, the maximum number of outputs is constrained to a maximum of the number of queries – if lower than the number of queries the model can output a null class, or predict a class with a very low certainty which then gets filtered out in post-processing – the threshold for this was always set at 0.5 for both models. The changes I made to the original DETR, to change from the COCO dataset to my custom dataset, were to change the number of decoder queries to 29, and the numbers of output neurons from the class MLP to 5 or 15.</a:t>
            </a:r>
          </a:p>
        </p:txBody>
      </p:sp>
      <p:sp>
        <p:nvSpPr>
          <p:cNvPr id="4" name="Slide Number Placeholder 3"/>
          <p:cNvSpPr>
            <a:spLocks noGrp="1"/>
          </p:cNvSpPr>
          <p:nvPr>
            <p:ph type="sldNum" sz="quarter" idx="5"/>
          </p:nvPr>
        </p:nvSpPr>
        <p:spPr/>
        <p:txBody>
          <a:bodyPr/>
          <a:lstStyle/>
          <a:p>
            <a:fld id="{D58A0351-ADAD-ED46-A8D1-B12654AA31E2}" type="slidenum">
              <a:rPr lang="en-US" smtClean="0"/>
              <a:t>8</a:t>
            </a:fld>
            <a:endParaRPr lang="en-US"/>
          </a:p>
        </p:txBody>
      </p:sp>
    </p:spTree>
    <p:extLst>
      <p:ext uri="{BB962C8B-B14F-4D97-AF65-F5344CB8AC3E}">
        <p14:creationId xmlns:p14="http://schemas.microsoft.com/office/powerpoint/2010/main" val="3081589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train and validation sets, 360 hand-labelled frames from 6 different </a:t>
            </a:r>
            <a:r>
              <a:rPr lang="en-US" dirty="0" err="1"/>
              <a:t>youtube</a:t>
            </a:r>
            <a:r>
              <a:rPr lang="en-US" dirty="0"/>
              <a:t> videos were used. These still frames were stratified so that each of the 6 styles of table had 60 images. Then, 50 images were selected at random to form the validation set and the remaining 310 were used to train the models. Here is a small video of what these clips looked like.</a:t>
            </a:r>
          </a:p>
        </p:txBody>
      </p:sp>
      <p:sp>
        <p:nvSpPr>
          <p:cNvPr id="4" name="Slide Number Placeholder 3"/>
          <p:cNvSpPr>
            <a:spLocks noGrp="1"/>
          </p:cNvSpPr>
          <p:nvPr>
            <p:ph type="sldNum" sz="quarter" idx="5"/>
          </p:nvPr>
        </p:nvSpPr>
        <p:spPr/>
        <p:txBody>
          <a:bodyPr/>
          <a:lstStyle/>
          <a:p>
            <a:fld id="{D58A0351-ADAD-ED46-A8D1-B12654AA31E2}" type="slidenum">
              <a:rPr lang="en-US" smtClean="0"/>
              <a:t>9</a:t>
            </a:fld>
            <a:endParaRPr lang="en-US"/>
          </a:p>
        </p:txBody>
      </p:sp>
    </p:spTree>
    <p:extLst>
      <p:ext uri="{BB962C8B-B14F-4D97-AF65-F5344CB8AC3E}">
        <p14:creationId xmlns:p14="http://schemas.microsoft.com/office/powerpoint/2010/main" val="1272550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 set was created by drawing shapes in OpenCV for each of the 8 bars, and then superimposing these bars on a table background. The table configuration was controlled by 16 different inputs ranging from 0 to 1 – 8 for each bar horizontal shift, and 8 for each bar rotation. As seen in the video, if these inputs are given as sinusoids, frames sampled from these sinusoidal inputs can be considered as consecutive and produced as video. </a:t>
            </a:r>
          </a:p>
        </p:txBody>
      </p:sp>
      <p:sp>
        <p:nvSpPr>
          <p:cNvPr id="4" name="Slide Number Placeholder 3"/>
          <p:cNvSpPr>
            <a:spLocks noGrp="1"/>
          </p:cNvSpPr>
          <p:nvPr>
            <p:ph type="sldNum" sz="quarter" idx="5"/>
          </p:nvPr>
        </p:nvSpPr>
        <p:spPr/>
        <p:txBody>
          <a:bodyPr/>
          <a:lstStyle/>
          <a:p>
            <a:fld id="{D58A0351-ADAD-ED46-A8D1-B12654AA31E2}" type="slidenum">
              <a:rPr lang="en-US" smtClean="0"/>
              <a:t>10</a:t>
            </a:fld>
            <a:endParaRPr lang="en-US"/>
          </a:p>
        </p:txBody>
      </p:sp>
    </p:spTree>
    <p:extLst>
      <p:ext uri="{BB962C8B-B14F-4D97-AF65-F5344CB8AC3E}">
        <p14:creationId xmlns:p14="http://schemas.microsoft.com/office/powerpoint/2010/main" val="3437440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to introduce briefly how I labelled the classes. On the left, we see the four classes, on the right, we see 14 classes, where figures are now called goalkeeper or central midfielder or striker, depending on position.</a:t>
            </a:r>
          </a:p>
        </p:txBody>
      </p:sp>
      <p:sp>
        <p:nvSpPr>
          <p:cNvPr id="4" name="Slide Number Placeholder 3"/>
          <p:cNvSpPr>
            <a:spLocks noGrp="1"/>
          </p:cNvSpPr>
          <p:nvPr>
            <p:ph type="sldNum" sz="quarter" idx="5"/>
          </p:nvPr>
        </p:nvSpPr>
        <p:spPr/>
        <p:txBody>
          <a:bodyPr/>
          <a:lstStyle/>
          <a:p>
            <a:fld id="{D58A0351-ADAD-ED46-A8D1-B12654AA31E2}" type="slidenum">
              <a:rPr lang="en-US" smtClean="0"/>
              <a:t>11</a:t>
            </a:fld>
            <a:endParaRPr lang="en-US"/>
          </a:p>
        </p:txBody>
      </p:sp>
    </p:spTree>
    <p:extLst>
      <p:ext uri="{BB962C8B-B14F-4D97-AF65-F5344CB8AC3E}">
        <p14:creationId xmlns:p14="http://schemas.microsoft.com/office/powerpoint/2010/main" val="2381423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ED19-FC05-BA6B-DE5A-BFF3FEB6877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EF1A663-660E-2508-4748-AE12EF25D8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0E1D18E-3307-8F8C-CAF5-C87187A13836}"/>
              </a:ext>
            </a:extLst>
          </p:cNvPr>
          <p:cNvSpPr>
            <a:spLocks noGrp="1"/>
          </p:cNvSpPr>
          <p:nvPr>
            <p:ph type="dt" sz="half" idx="10"/>
          </p:nvPr>
        </p:nvSpPr>
        <p:spPr/>
        <p:txBody>
          <a:bodyPr/>
          <a:lstStyle/>
          <a:p>
            <a:fld id="{29D3130D-B868-B046-AD1E-6CE09674CDCC}" type="datetimeFigureOut">
              <a:rPr lang="en-US" smtClean="0"/>
              <a:t>6/26/23</a:t>
            </a:fld>
            <a:endParaRPr lang="en-US"/>
          </a:p>
        </p:txBody>
      </p:sp>
      <p:sp>
        <p:nvSpPr>
          <p:cNvPr id="5" name="Footer Placeholder 4">
            <a:extLst>
              <a:ext uri="{FF2B5EF4-FFF2-40B4-BE49-F238E27FC236}">
                <a16:creationId xmlns:a16="http://schemas.microsoft.com/office/drawing/2014/main" id="{11AF8482-8C51-0F00-81C1-FED1E0754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3A21D8-BF8D-6507-8ED6-88F857A51745}"/>
              </a:ext>
            </a:extLst>
          </p:cNvPr>
          <p:cNvSpPr>
            <a:spLocks noGrp="1"/>
          </p:cNvSpPr>
          <p:nvPr>
            <p:ph type="sldNum" sz="quarter" idx="12"/>
          </p:nvPr>
        </p:nvSpPr>
        <p:spPr/>
        <p:txBody>
          <a:bodyPr/>
          <a:lstStyle/>
          <a:p>
            <a:fld id="{8167F838-BF18-D841-A0B1-6026518AAFC3}" type="slidenum">
              <a:rPr lang="en-US" smtClean="0"/>
              <a:t>‹#›</a:t>
            </a:fld>
            <a:endParaRPr lang="en-US"/>
          </a:p>
        </p:txBody>
      </p:sp>
    </p:spTree>
    <p:extLst>
      <p:ext uri="{BB962C8B-B14F-4D97-AF65-F5344CB8AC3E}">
        <p14:creationId xmlns:p14="http://schemas.microsoft.com/office/powerpoint/2010/main" val="2408627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D79A6-2E01-8D3B-7791-DA06F5DD2AA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D6196BB-1178-3313-6BB3-DE13AD22492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C20349-D42F-20D6-F452-786A713E5EDC}"/>
              </a:ext>
            </a:extLst>
          </p:cNvPr>
          <p:cNvSpPr>
            <a:spLocks noGrp="1"/>
          </p:cNvSpPr>
          <p:nvPr>
            <p:ph type="dt" sz="half" idx="10"/>
          </p:nvPr>
        </p:nvSpPr>
        <p:spPr/>
        <p:txBody>
          <a:bodyPr/>
          <a:lstStyle/>
          <a:p>
            <a:fld id="{29D3130D-B868-B046-AD1E-6CE09674CDCC}" type="datetimeFigureOut">
              <a:rPr lang="en-US" smtClean="0"/>
              <a:t>6/26/23</a:t>
            </a:fld>
            <a:endParaRPr lang="en-US"/>
          </a:p>
        </p:txBody>
      </p:sp>
      <p:sp>
        <p:nvSpPr>
          <p:cNvPr id="5" name="Footer Placeholder 4">
            <a:extLst>
              <a:ext uri="{FF2B5EF4-FFF2-40B4-BE49-F238E27FC236}">
                <a16:creationId xmlns:a16="http://schemas.microsoft.com/office/drawing/2014/main" id="{287E3DBE-9B50-739E-F923-0D2B81B40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8FE86-B1FE-81A7-9654-D1E711C17BBC}"/>
              </a:ext>
            </a:extLst>
          </p:cNvPr>
          <p:cNvSpPr>
            <a:spLocks noGrp="1"/>
          </p:cNvSpPr>
          <p:nvPr>
            <p:ph type="sldNum" sz="quarter" idx="12"/>
          </p:nvPr>
        </p:nvSpPr>
        <p:spPr/>
        <p:txBody>
          <a:bodyPr/>
          <a:lstStyle/>
          <a:p>
            <a:fld id="{8167F838-BF18-D841-A0B1-6026518AAFC3}" type="slidenum">
              <a:rPr lang="en-US" smtClean="0"/>
              <a:t>‹#›</a:t>
            </a:fld>
            <a:endParaRPr lang="en-US"/>
          </a:p>
        </p:txBody>
      </p:sp>
    </p:spTree>
    <p:extLst>
      <p:ext uri="{BB962C8B-B14F-4D97-AF65-F5344CB8AC3E}">
        <p14:creationId xmlns:p14="http://schemas.microsoft.com/office/powerpoint/2010/main" val="300095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161510-BC18-65B5-9885-8DE0D09E195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7610037-1611-F348-78B8-43699D9ED16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CCA2156-EB84-8102-650D-13A0CA66103F}"/>
              </a:ext>
            </a:extLst>
          </p:cNvPr>
          <p:cNvSpPr>
            <a:spLocks noGrp="1"/>
          </p:cNvSpPr>
          <p:nvPr>
            <p:ph type="dt" sz="half" idx="10"/>
          </p:nvPr>
        </p:nvSpPr>
        <p:spPr/>
        <p:txBody>
          <a:bodyPr/>
          <a:lstStyle/>
          <a:p>
            <a:fld id="{29D3130D-B868-B046-AD1E-6CE09674CDCC}" type="datetimeFigureOut">
              <a:rPr lang="en-US" smtClean="0"/>
              <a:t>6/26/23</a:t>
            </a:fld>
            <a:endParaRPr lang="en-US"/>
          </a:p>
        </p:txBody>
      </p:sp>
      <p:sp>
        <p:nvSpPr>
          <p:cNvPr id="5" name="Footer Placeholder 4">
            <a:extLst>
              <a:ext uri="{FF2B5EF4-FFF2-40B4-BE49-F238E27FC236}">
                <a16:creationId xmlns:a16="http://schemas.microsoft.com/office/drawing/2014/main" id="{BE7CACC4-C92F-18F6-6DF3-FA8ABE3F4D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FF043-E46C-6A0B-0F2E-190DE4AB8DE6}"/>
              </a:ext>
            </a:extLst>
          </p:cNvPr>
          <p:cNvSpPr>
            <a:spLocks noGrp="1"/>
          </p:cNvSpPr>
          <p:nvPr>
            <p:ph type="sldNum" sz="quarter" idx="12"/>
          </p:nvPr>
        </p:nvSpPr>
        <p:spPr/>
        <p:txBody>
          <a:bodyPr/>
          <a:lstStyle/>
          <a:p>
            <a:fld id="{8167F838-BF18-D841-A0B1-6026518AAFC3}" type="slidenum">
              <a:rPr lang="en-US" smtClean="0"/>
              <a:t>‹#›</a:t>
            </a:fld>
            <a:endParaRPr lang="en-US"/>
          </a:p>
        </p:txBody>
      </p:sp>
    </p:spTree>
    <p:extLst>
      <p:ext uri="{BB962C8B-B14F-4D97-AF65-F5344CB8AC3E}">
        <p14:creationId xmlns:p14="http://schemas.microsoft.com/office/powerpoint/2010/main" val="3472440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F5CF-8EC6-ACDF-A7E4-34C666E5942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E2CC93E-499F-6866-74D8-5D810DFF36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468CD5-D6BD-FFF7-2D87-3D84504CC8BE}"/>
              </a:ext>
            </a:extLst>
          </p:cNvPr>
          <p:cNvSpPr>
            <a:spLocks noGrp="1"/>
          </p:cNvSpPr>
          <p:nvPr>
            <p:ph type="dt" sz="half" idx="10"/>
          </p:nvPr>
        </p:nvSpPr>
        <p:spPr/>
        <p:txBody>
          <a:bodyPr/>
          <a:lstStyle/>
          <a:p>
            <a:fld id="{29D3130D-B868-B046-AD1E-6CE09674CDCC}" type="datetimeFigureOut">
              <a:rPr lang="en-US" smtClean="0"/>
              <a:t>6/26/23</a:t>
            </a:fld>
            <a:endParaRPr lang="en-US"/>
          </a:p>
        </p:txBody>
      </p:sp>
      <p:sp>
        <p:nvSpPr>
          <p:cNvPr id="5" name="Footer Placeholder 4">
            <a:extLst>
              <a:ext uri="{FF2B5EF4-FFF2-40B4-BE49-F238E27FC236}">
                <a16:creationId xmlns:a16="http://schemas.microsoft.com/office/drawing/2014/main" id="{03A460B4-E469-79E7-386F-1CEE7DFF7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229E3-5430-CD87-DB94-988A96DA10B1}"/>
              </a:ext>
            </a:extLst>
          </p:cNvPr>
          <p:cNvSpPr>
            <a:spLocks noGrp="1"/>
          </p:cNvSpPr>
          <p:nvPr>
            <p:ph type="sldNum" sz="quarter" idx="12"/>
          </p:nvPr>
        </p:nvSpPr>
        <p:spPr/>
        <p:txBody>
          <a:bodyPr/>
          <a:lstStyle/>
          <a:p>
            <a:fld id="{8167F838-BF18-D841-A0B1-6026518AAFC3}" type="slidenum">
              <a:rPr lang="en-US" smtClean="0"/>
              <a:t>‹#›</a:t>
            </a:fld>
            <a:endParaRPr lang="en-US"/>
          </a:p>
        </p:txBody>
      </p:sp>
    </p:spTree>
    <p:extLst>
      <p:ext uri="{BB962C8B-B14F-4D97-AF65-F5344CB8AC3E}">
        <p14:creationId xmlns:p14="http://schemas.microsoft.com/office/powerpoint/2010/main" val="297006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A349-4191-00AA-3C82-087E392AF4E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58A20D1-B4E5-BBDC-043D-7BE9F8C99A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0B7A61B-B9C5-0539-2EB2-EEBBE4947204}"/>
              </a:ext>
            </a:extLst>
          </p:cNvPr>
          <p:cNvSpPr>
            <a:spLocks noGrp="1"/>
          </p:cNvSpPr>
          <p:nvPr>
            <p:ph type="dt" sz="half" idx="10"/>
          </p:nvPr>
        </p:nvSpPr>
        <p:spPr/>
        <p:txBody>
          <a:bodyPr/>
          <a:lstStyle/>
          <a:p>
            <a:fld id="{29D3130D-B868-B046-AD1E-6CE09674CDCC}" type="datetimeFigureOut">
              <a:rPr lang="en-US" smtClean="0"/>
              <a:t>6/26/23</a:t>
            </a:fld>
            <a:endParaRPr lang="en-US"/>
          </a:p>
        </p:txBody>
      </p:sp>
      <p:sp>
        <p:nvSpPr>
          <p:cNvPr id="5" name="Footer Placeholder 4">
            <a:extLst>
              <a:ext uri="{FF2B5EF4-FFF2-40B4-BE49-F238E27FC236}">
                <a16:creationId xmlns:a16="http://schemas.microsoft.com/office/drawing/2014/main" id="{B7E94AAF-224C-DCDF-EA6C-2E32C2A5C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A025C-387F-1F81-4597-C3F58982FC20}"/>
              </a:ext>
            </a:extLst>
          </p:cNvPr>
          <p:cNvSpPr>
            <a:spLocks noGrp="1"/>
          </p:cNvSpPr>
          <p:nvPr>
            <p:ph type="sldNum" sz="quarter" idx="12"/>
          </p:nvPr>
        </p:nvSpPr>
        <p:spPr/>
        <p:txBody>
          <a:bodyPr/>
          <a:lstStyle/>
          <a:p>
            <a:fld id="{8167F838-BF18-D841-A0B1-6026518AAFC3}" type="slidenum">
              <a:rPr lang="en-US" smtClean="0"/>
              <a:t>‹#›</a:t>
            </a:fld>
            <a:endParaRPr lang="en-US"/>
          </a:p>
        </p:txBody>
      </p:sp>
    </p:spTree>
    <p:extLst>
      <p:ext uri="{BB962C8B-B14F-4D97-AF65-F5344CB8AC3E}">
        <p14:creationId xmlns:p14="http://schemas.microsoft.com/office/powerpoint/2010/main" val="3793019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8DFCD-0C4C-DDDD-8D10-9DBA4AF65E0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3FD02D1-707D-9C97-0E9A-C4B7826194D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D72EFDF-80C5-C02F-09FB-562459B3054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C94EF4C-5025-0B0D-1E9C-5AC4DB6E1107}"/>
              </a:ext>
            </a:extLst>
          </p:cNvPr>
          <p:cNvSpPr>
            <a:spLocks noGrp="1"/>
          </p:cNvSpPr>
          <p:nvPr>
            <p:ph type="dt" sz="half" idx="10"/>
          </p:nvPr>
        </p:nvSpPr>
        <p:spPr/>
        <p:txBody>
          <a:bodyPr/>
          <a:lstStyle/>
          <a:p>
            <a:fld id="{29D3130D-B868-B046-AD1E-6CE09674CDCC}" type="datetimeFigureOut">
              <a:rPr lang="en-US" smtClean="0"/>
              <a:t>6/26/23</a:t>
            </a:fld>
            <a:endParaRPr lang="en-US"/>
          </a:p>
        </p:txBody>
      </p:sp>
      <p:sp>
        <p:nvSpPr>
          <p:cNvPr id="6" name="Footer Placeholder 5">
            <a:extLst>
              <a:ext uri="{FF2B5EF4-FFF2-40B4-BE49-F238E27FC236}">
                <a16:creationId xmlns:a16="http://schemas.microsoft.com/office/drawing/2014/main" id="{67D72D79-9F3B-3311-55C3-EF090C703B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9E7482-3A16-12F2-03A8-FD7D1972150E}"/>
              </a:ext>
            </a:extLst>
          </p:cNvPr>
          <p:cNvSpPr>
            <a:spLocks noGrp="1"/>
          </p:cNvSpPr>
          <p:nvPr>
            <p:ph type="sldNum" sz="quarter" idx="12"/>
          </p:nvPr>
        </p:nvSpPr>
        <p:spPr/>
        <p:txBody>
          <a:bodyPr/>
          <a:lstStyle/>
          <a:p>
            <a:fld id="{8167F838-BF18-D841-A0B1-6026518AAFC3}" type="slidenum">
              <a:rPr lang="en-US" smtClean="0"/>
              <a:t>‹#›</a:t>
            </a:fld>
            <a:endParaRPr lang="en-US"/>
          </a:p>
        </p:txBody>
      </p:sp>
    </p:spTree>
    <p:extLst>
      <p:ext uri="{BB962C8B-B14F-4D97-AF65-F5344CB8AC3E}">
        <p14:creationId xmlns:p14="http://schemas.microsoft.com/office/powerpoint/2010/main" val="302262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782A-F842-29D2-491F-2A05971474A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AED9233-F55D-9DE8-F586-855E609AA9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4C2E605-B30B-5D1B-FF8F-771629207FD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9C685ED-45FF-308C-0797-2539B015C9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D8D8C0-E4B9-A9C0-46C9-D336B4BDE44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73FD9B8-7903-4589-7586-DAB2E241FB6E}"/>
              </a:ext>
            </a:extLst>
          </p:cNvPr>
          <p:cNvSpPr>
            <a:spLocks noGrp="1"/>
          </p:cNvSpPr>
          <p:nvPr>
            <p:ph type="dt" sz="half" idx="10"/>
          </p:nvPr>
        </p:nvSpPr>
        <p:spPr/>
        <p:txBody>
          <a:bodyPr/>
          <a:lstStyle/>
          <a:p>
            <a:fld id="{29D3130D-B868-B046-AD1E-6CE09674CDCC}" type="datetimeFigureOut">
              <a:rPr lang="en-US" smtClean="0"/>
              <a:t>6/26/23</a:t>
            </a:fld>
            <a:endParaRPr lang="en-US"/>
          </a:p>
        </p:txBody>
      </p:sp>
      <p:sp>
        <p:nvSpPr>
          <p:cNvPr id="8" name="Footer Placeholder 7">
            <a:extLst>
              <a:ext uri="{FF2B5EF4-FFF2-40B4-BE49-F238E27FC236}">
                <a16:creationId xmlns:a16="http://schemas.microsoft.com/office/drawing/2014/main" id="{3120AC27-9CDF-D08E-4D36-688B0F82E2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511458-55B1-7DE6-8F6F-B54985114281}"/>
              </a:ext>
            </a:extLst>
          </p:cNvPr>
          <p:cNvSpPr>
            <a:spLocks noGrp="1"/>
          </p:cNvSpPr>
          <p:nvPr>
            <p:ph type="sldNum" sz="quarter" idx="12"/>
          </p:nvPr>
        </p:nvSpPr>
        <p:spPr/>
        <p:txBody>
          <a:bodyPr/>
          <a:lstStyle/>
          <a:p>
            <a:fld id="{8167F838-BF18-D841-A0B1-6026518AAFC3}" type="slidenum">
              <a:rPr lang="en-US" smtClean="0"/>
              <a:t>‹#›</a:t>
            </a:fld>
            <a:endParaRPr lang="en-US"/>
          </a:p>
        </p:txBody>
      </p:sp>
    </p:spTree>
    <p:extLst>
      <p:ext uri="{BB962C8B-B14F-4D97-AF65-F5344CB8AC3E}">
        <p14:creationId xmlns:p14="http://schemas.microsoft.com/office/powerpoint/2010/main" val="89796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1DBF-5BF3-E364-EDA0-6C3345445CE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D6DD89C-7FD3-1742-4ED7-27C3E99E5E2D}"/>
              </a:ext>
            </a:extLst>
          </p:cNvPr>
          <p:cNvSpPr>
            <a:spLocks noGrp="1"/>
          </p:cNvSpPr>
          <p:nvPr>
            <p:ph type="dt" sz="half" idx="10"/>
          </p:nvPr>
        </p:nvSpPr>
        <p:spPr/>
        <p:txBody>
          <a:bodyPr/>
          <a:lstStyle/>
          <a:p>
            <a:fld id="{29D3130D-B868-B046-AD1E-6CE09674CDCC}" type="datetimeFigureOut">
              <a:rPr lang="en-US" smtClean="0"/>
              <a:t>6/26/23</a:t>
            </a:fld>
            <a:endParaRPr lang="en-US"/>
          </a:p>
        </p:txBody>
      </p:sp>
      <p:sp>
        <p:nvSpPr>
          <p:cNvPr id="4" name="Footer Placeholder 3">
            <a:extLst>
              <a:ext uri="{FF2B5EF4-FFF2-40B4-BE49-F238E27FC236}">
                <a16:creationId xmlns:a16="http://schemas.microsoft.com/office/drawing/2014/main" id="{751CA615-015F-BED1-74AB-6B2B016924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B16295-0F77-018D-A2B9-6EE3D25645C0}"/>
              </a:ext>
            </a:extLst>
          </p:cNvPr>
          <p:cNvSpPr>
            <a:spLocks noGrp="1"/>
          </p:cNvSpPr>
          <p:nvPr>
            <p:ph type="sldNum" sz="quarter" idx="12"/>
          </p:nvPr>
        </p:nvSpPr>
        <p:spPr/>
        <p:txBody>
          <a:bodyPr/>
          <a:lstStyle/>
          <a:p>
            <a:fld id="{8167F838-BF18-D841-A0B1-6026518AAFC3}" type="slidenum">
              <a:rPr lang="en-US" smtClean="0"/>
              <a:t>‹#›</a:t>
            </a:fld>
            <a:endParaRPr lang="en-US"/>
          </a:p>
        </p:txBody>
      </p:sp>
    </p:spTree>
    <p:extLst>
      <p:ext uri="{BB962C8B-B14F-4D97-AF65-F5344CB8AC3E}">
        <p14:creationId xmlns:p14="http://schemas.microsoft.com/office/powerpoint/2010/main" val="3249411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BEFEB2-9A0C-4DB8-AD96-82A2C4F047D0}"/>
              </a:ext>
            </a:extLst>
          </p:cNvPr>
          <p:cNvSpPr>
            <a:spLocks noGrp="1"/>
          </p:cNvSpPr>
          <p:nvPr>
            <p:ph type="dt" sz="half" idx="10"/>
          </p:nvPr>
        </p:nvSpPr>
        <p:spPr/>
        <p:txBody>
          <a:bodyPr/>
          <a:lstStyle/>
          <a:p>
            <a:fld id="{29D3130D-B868-B046-AD1E-6CE09674CDCC}" type="datetimeFigureOut">
              <a:rPr lang="en-US" smtClean="0"/>
              <a:t>6/26/23</a:t>
            </a:fld>
            <a:endParaRPr lang="en-US"/>
          </a:p>
        </p:txBody>
      </p:sp>
      <p:sp>
        <p:nvSpPr>
          <p:cNvPr id="3" name="Footer Placeholder 2">
            <a:extLst>
              <a:ext uri="{FF2B5EF4-FFF2-40B4-BE49-F238E27FC236}">
                <a16:creationId xmlns:a16="http://schemas.microsoft.com/office/drawing/2014/main" id="{89D17143-0BAD-0220-783E-A511268C03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07B355-38B6-E9F2-FA59-7E3D3742D47C}"/>
              </a:ext>
            </a:extLst>
          </p:cNvPr>
          <p:cNvSpPr>
            <a:spLocks noGrp="1"/>
          </p:cNvSpPr>
          <p:nvPr>
            <p:ph type="sldNum" sz="quarter" idx="12"/>
          </p:nvPr>
        </p:nvSpPr>
        <p:spPr/>
        <p:txBody>
          <a:bodyPr/>
          <a:lstStyle/>
          <a:p>
            <a:fld id="{8167F838-BF18-D841-A0B1-6026518AAFC3}" type="slidenum">
              <a:rPr lang="en-US" smtClean="0"/>
              <a:t>‹#›</a:t>
            </a:fld>
            <a:endParaRPr lang="en-US"/>
          </a:p>
        </p:txBody>
      </p:sp>
    </p:spTree>
    <p:extLst>
      <p:ext uri="{BB962C8B-B14F-4D97-AF65-F5344CB8AC3E}">
        <p14:creationId xmlns:p14="http://schemas.microsoft.com/office/powerpoint/2010/main" val="1084038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A188F-9A7C-D59D-68B9-9C79413C98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D4649EA-2E21-17CD-0C3F-87DFC5E8E8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3A5A703-C1EB-EA02-F29C-AE74EE50B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4C489A-AE3C-1493-E2AF-193E8935ACEA}"/>
              </a:ext>
            </a:extLst>
          </p:cNvPr>
          <p:cNvSpPr>
            <a:spLocks noGrp="1"/>
          </p:cNvSpPr>
          <p:nvPr>
            <p:ph type="dt" sz="half" idx="10"/>
          </p:nvPr>
        </p:nvSpPr>
        <p:spPr/>
        <p:txBody>
          <a:bodyPr/>
          <a:lstStyle/>
          <a:p>
            <a:fld id="{29D3130D-B868-B046-AD1E-6CE09674CDCC}" type="datetimeFigureOut">
              <a:rPr lang="en-US" smtClean="0"/>
              <a:t>6/26/23</a:t>
            </a:fld>
            <a:endParaRPr lang="en-US"/>
          </a:p>
        </p:txBody>
      </p:sp>
      <p:sp>
        <p:nvSpPr>
          <p:cNvPr id="6" name="Footer Placeholder 5">
            <a:extLst>
              <a:ext uri="{FF2B5EF4-FFF2-40B4-BE49-F238E27FC236}">
                <a16:creationId xmlns:a16="http://schemas.microsoft.com/office/drawing/2014/main" id="{33F2CD05-D1B2-0879-785B-51E9E1114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AD5393-D68A-36B7-8097-5E240505D2AD}"/>
              </a:ext>
            </a:extLst>
          </p:cNvPr>
          <p:cNvSpPr>
            <a:spLocks noGrp="1"/>
          </p:cNvSpPr>
          <p:nvPr>
            <p:ph type="sldNum" sz="quarter" idx="12"/>
          </p:nvPr>
        </p:nvSpPr>
        <p:spPr/>
        <p:txBody>
          <a:bodyPr/>
          <a:lstStyle/>
          <a:p>
            <a:fld id="{8167F838-BF18-D841-A0B1-6026518AAFC3}" type="slidenum">
              <a:rPr lang="en-US" smtClean="0"/>
              <a:t>‹#›</a:t>
            </a:fld>
            <a:endParaRPr lang="en-US"/>
          </a:p>
        </p:txBody>
      </p:sp>
    </p:spTree>
    <p:extLst>
      <p:ext uri="{BB962C8B-B14F-4D97-AF65-F5344CB8AC3E}">
        <p14:creationId xmlns:p14="http://schemas.microsoft.com/office/powerpoint/2010/main" val="252927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DFAE2-9D57-1873-3FE1-D0ED7A89394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BE8B16A-CF71-18B6-40A9-C13E12940B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C3DBB2-45B4-A45F-8DAB-8F1033704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215552-17EA-92FC-4428-F7B66E24395C}"/>
              </a:ext>
            </a:extLst>
          </p:cNvPr>
          <p:cNvSpPr>
            <a:spLocks noGrp="1"/>
          </p:cNvSpPr>
          <p:nvPr>
            <p:ph type="dt" sz="half" idx="10"/>
          </p:nvPr>
        </p:nvSpPr>
        <p:spPr/>
        <p:txBody>
          <a:bodyPr/>
          <a:lstStyle/>
          <a:p>
            <a:fld id="{29D3130D-B868-B046-AD1E-6CE09674CDCC}" type="datetimeFigureOut">
              <a:rPr lang="en-US" smtClean="0"/>
              <a:t>6/26/23</a:t>
            </a:fld>
            <a:endParaRPr lang="en-US"/>
          </a:p>
        </p:txBody>
      </p:sp>
      <p:sp>
        <p:nvSpPr>
          <p:cNvPr id="6" name="Footer Placeholder 5">
            <a:extLst>
              <a:ext uri="{FF2B5EF4-FFF2-40B4-BE49-F238E27FC236}">
                <a16:creationId xmlns:a16="http://schemas.microsoft.com/office/drawing/2014/main" id="{4DD3E92B-4F1F-D3CF-7A22-C9DC13563D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C637DC-7889-38E2-3389-492E5C8FBFAF}"/>
              </a:ext>
            </a:extLst>
          </p:cNvPr>
          <p:cNvSpPr>
            <a:spLocks noGrp="1"/>
          </p:cNvSpPr>
          <p:nvPr>
            <p:ph type="sldNum" sz="quarter" idx="12"/>
          </p:nvPr>
        </p:nvSpPr>
        <p:spPr/>
        <p:txBody>
          <a:bodyPr/>
          <a:lstStyle/>
          <a:p>
            <a:fld id="{8167F838-BF18-D841-A0B1-6026518AAFC3}" type="slidenum">
              <a:rPr lang="en-US" smtClean="0"/>
              <a:t>‹#›</a:t>
            </a:fld>
            <a:endParaRPr lang="en-US"/>
          </a:p>
        </p:txBody>
      </p:sp>
    </p:spTree>
    <p:extLst>
      <p:ext uri="{BB962C8B-B14F-4D97-AF65-F5344CB8AC3E}">
        <p14:creationId xmlns:p14="http://schemas.microsoft.com/office/powerpoint/2010/main" val="393793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9B60A0-3670-9ED7-2B62-4357A9122E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6C0A53D-A626-DC3E-EACE-A557666B0C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F8FB11-064A-ABDC-B96B-F3D8BDA354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D3130D-B868-B046-AD1E-6CE09674CDCC}" type="datetimeFigureOut">
              <a:rPr lang="en-US" smtClean="0"/>
              <a:t>6/26/23</a:t>
            </a:fld>
            <a:endParaRPr lang="en-US"/>
          </a:p>
        </p:txBody>
      </p:sp>
      <p:sp>
        <p:nvSpPr>
          <p:cNvPr id="5" name="Footer Placeholder 4">
            <a:extLst>
              <a:ext uri="{FF2B5EF4-FFF2-40B4-BE49-F238E27FC236}">
                <a16:creationId xmlns:a16="http://schemas.microsoft.com/office/drawing/2014/main" id="{67BCCD24-0EFA-312B-0541-3718D18A2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8B8E12-6F74-AE8C-9E60-49973D5248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7F838-BF18-D841-A0B1-6026518AAFC3}" type="slidenum">
              <a:rPr lang="en-US" smtClean="0"/>
              <a:t>‹#›</a:t>
            </a:fld>
            <a:endParaRPr lang="en-US"/>
          </a:p>
        </p:txBody>
      </p:sp>
    </p:spTree>
    <p:extLst>
      <p:ext uri="{BB962C8B-B14F-4D97-AF65-F5344CB8AC3E}">
        <p14:creationId xmlns:p14="http://schemas.microsoft.com/office/powerpoint/2010/main" val="568607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4.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5.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6.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7.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9.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621F-E9B2-DA46-B2DF-19F46BAA09B6}"/>
              </a:ext>
            </a:extLst>
          </p:cNvPr>
          <p:cNvSpPr>
            <a:spLocks noGrp="1"/>
          </p:cNvSpPr>
          <p:nvPr>
            <p:ph type="ctrTitle"/>
          </p:nvPr>
        </p:nvSpPr>
        <p:spPr/>
        <p:txBody>
          <a:bodyPr>
            <a:normAutofit fontScale="90000"/>
          </a:bodyPr>
          <a:lstStyle/>
          <a:p>
            <a:r>
              <a:rPr lang="en-US" dirty="0"/>
              <a:t>Exploiting Spatial Relations for Object Detection with Transformers</a:t>
            </a:r>
          </a:p>
        </p:txBody>
      </p:sp>
      <p:sp>
        <p:nvSpPr>
          <p:cNvPr id="3" name="Subtitle 2">
            <a:extLst>
              <a:ext uri="{FF2B5EF4-FFF2-40B4-BE49-F238E27FC236}">
                <a16:creationId xmlns:a16="http://schemas.microsoft.com/office/drawing/2014/main" id="{E82DDC84-AB67-A1A5-02BA-5E6AC1E4B98C}"/>
              </a:ext>
            </a:extLst>
          </p:cNvPr>
          <p:cNvSpPr>
            <a:spLocks noGrp="1"/>
          </p:cNvSpPr>
          <p:nvPr>
            <p:ph type="subTitle" idx="1"/>
          </p:nvPr>
        </p:nvSpPr>
        <p:spPr/>
        <p:txBody>
          <a:bodyPr/>
          <a:lstStyle/>
          <a:p>
            <a:r>
              <a:rPr lang="en-US" dirty="0"/>
              <a:t>Master Thesis, Artificial Intelligence</a:t>
            </a:r>
          </a:p>
          <a:p>
            <a:r>
              <a:rPr lang="en-US" dirty="0"/>
              <a:t>Oliver Schamp</a:t>
            </a:r>
          </a:p>
          <a:p>
            <a:r>
              <a:rPr lang="en-US" dirty="0"/>
              <a:t>28/06/2023</a:t>
            </a:r>
          </a:p>
        </p:txBody>
      </p:sp>
    </p:spTree>
    <p:extLst>
      <p:ext uri="{BB962C8B-B14F-4D97-AF65-F5344CB8AC3E}">
        <p14:creationId xmlns:p14="http://schemas.microsoft.com/office/powerpoint/2010/main" val="973628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0E8DB-3072-C341-DF80-D25775AB0920}"/>
              </a:ext>
            </a:extLst>
          </p:cNvPr>
          <p:cNvSpPr>
            <a:spLocks noGrp="1"/>
          </p:cNvSpPr>
          <p:nvPr>
            <p:ph idx="1"/>
          </p:nvPr>
        </p:nvSpPr>
        <p:spPr>
          <a:xfrm>
            <a:off x="838200" y="1466488"/>
            <a:ext cx="10515600" cy="4351338"/>
          </a:xfrm>
        </p:spPr>
        <p:txBody>
          <a:bodyPr/>
          <a:lstStyle/>
          <a:p>
            <a:endParaRPr lang="en-US" dirty="0"/>
          </a:p>
          <a:p>
            <a:endParaRPr lang="en-US" dirty="0"/>
          </a:p>
          <a:p>
            <a:endParaRPr lang="en-US" dirty="0"/>
          </a:p>
        </p:txBody>
      </p:sp>
      <p:pic>
        <p:nvPicPr>
          <p:cNvPr id="7" name="Picture 6" descr="A picture containing line, plot, font&#10;&#10;Description automatically generated">
            <a:extLst>
              <a:ext uri="{FF2B5EF4-FFF2-40B4-BE49-F238E27FC236}">
                <a16:creationId xmlns:a16="http://schemas.microsoft.com/office/drawing/2014/main" id="{EC31D6C5-DA41-C700-EF9E-2A0CE80C57AC}"/>
              </a:ext>
            </a:extLst>
          </p:cNvPr>
          <p:cNvPicPr>
            <a:picLocks noChangeAspect="1"/>
          </p:cNvPicPr>
          <p:nvPr/>
        </p:nvPicPr>
        <p:blipFill>
          <a:blip r:embed="rId5"/>
          <a:stretch>
            <a:fillRect/>
          </a:stretch>
        </p:blipFill>
        <p:spPr>
          <a:xfrm>
            <a:off x="1593745" y="98425"/>
            <a:ext cx="9004510" cy="2736126"/>
          </a:xfrm>
          <a:prstGeom prst="rect">
            <a:avLst/>
          </a:prstGeom>
        </p:spPr>
      </p:pic>
      <p:pic>
        <p:nvPicPr>
          <p:cNvPr id="8" name="game">
            <a:hlinkClick r:id="" action="ppaction://media"/>
            <a:extLst>
              <a:ext uri="{FF2B5EF4-FFF2-40B4-BE49-F238E27FC236}">
                <a16:creationId xmlns:a16="http://schemas.microsoft.com/office/drawing/2014/main" id="{6850F252-9B82-7595-CB91-D0617D1B81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03752" y="2816721"/>
            <a:ext cx="7184496" cy="4041279"/>
          </a:xfrm>
          <a:prstGeom prst="rect">
            <a:avLst/>
          </a:prstGeom>
        </p:spPr>
      </p:pic>
      <p:sp>
        <p:nvSpPr>
          <p:cNvPr id="2" name="TextBox 1">
            <a:extLst>
              <a:ext uri="{FF2B5EF4-FFF2-40B4-BE49-F238E27FC236}">
                <a16:creationId xmlns:a16="http://schemas.microsoft.com/office/drawing/2014/main" id="{83BEB7EE-F01B-2406-06EE-684037F6300E}"/>
              </a:ext>
            </a:extLst>
          </p:cNvPr>
          <p:cNvSpPr txBox="1"/>
          <p:nvPr/>
        </p:nvSpPr>
        <p:spPr>
          <a:xfrm>
            <a:off x="497305" y="98425"/>
            <a:ext cx="1441036" cy="369332"/>
          </a:xfrm>
          <a:prstGeom prst="rect">
            <a:avLst/>
          </a:prstGeom>
          <a:noFill/>
        </p:spPr>
        <p:txBody>
          <a:bodyPr wrap="none" rtlCol="0">
            <a:spAutoFit/>
          </a:bodyPr>
          <a:lstStyle/>
          <a:p>
            <a:r>
              <a:rPr lang="en-US" dirty="0"/>
              <a:t>Data: Test set</a:t>
            </a:r>
          </a:p>
        </p:txBody>
      </p:sp>
    </p:spTree>
    <p:extLst>
      <p:ext uri="{BB962C8B-B14F-4D97-AF65-F5344CB8AC3E}">
        <p14:creationId xmlns:p14="http://schemas.microsoft.com/office/powerpoint/2010/main" val="38493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A5EA-7F7E-B497-14B3-9A158CACB000}"/>
              </a:ext>
            </a:extLst>
          </p:cNvPr>
          <p:cNvSpPr>
            <a:spLocks noGrp="1"/>
          </p:cNvSpPr>
          <p:nvPr>
            <p:ph type="title"/>
          </p:nvPr>
        </p:nvSpPr>
        <p:spPr/>
        <p:txBody>
          <a:bodyPr/>
          <a:lstStyle/>
          <a:p>
            <a:r>
              <a:rPr lang="en-US" dirty="0"/>
              <a:t>4 classes Versus 14 classes</a:t>
            </a:r>
          </a:p>
        </p:txBody>
      </p:sp>
      <p:pic>
        <p:nvPicPr>
          <p:cNvPr id="5" name="Picture 4" descr="A group of people playing foosball&#10;&#10;Description automatically generated">
            <a:extLst>
              <a:ext uri="{FF2B5EF4-FFF2-40B4-BE49-F238E27FC236}">
                <a16:creationId xmlns:a16="http://schemas.microsoft.com/office/drawing/2014/main" id="{A9517098-3306-4F10-8BFE-3D204459F4CA}"/>
              </a:ext>
            </a:extLst>
          </p:cNvPr>
          <p:cNvPicPr>
            <a:picLocks noChangeAspect="1"/>
          </p:cNvPicPr>
          <p:nvPr/>
        </p:nvPicPr>
        <p:blipFill rotWithShape="1">
          <a:blip r:embed="rId3"/>
          <a:srcRect l="3254" t="1640" r="275" b="4802"/>
          <a:stretch/>
        </p:blipFill>
        <p:spPr>
          <a:xfrm>
            <a:off x="0" y="2126610"/>
            <a:ext cx="6364224" cy="3548939"/>
          </a:xfrm>
          <a:prstGeom prst="rect">
            <a:avLst/>
          </a:prstGeom>
        </p:spPr>
      </p:pic>
      <p:pic>
        <p:nvPicPr>
          <p:cNvPr id="7" name="Picture 6" descr="A group of people playing foosball&#10;&#10;Description automatically generated">
            <a:extLst>
              <a:ext uri="{FF2B5EF4-FFF2-40B4-BE49-F238E27FC236}">
                <a16:creationId xmlns:a16="http://schemas.microsoft.com/office/drawing/2014/main" id="{0177F543-D9A3-2CC2-F0E7-C01654032B8E}"/>
              </a:ext>
            </a:extLst>
          </p:cNvPr>
          <p:cNvPicPr>
            <a:picLocks noChangeAspect="1"/>
          </p:cNvPicPr>
          <p:nvPr/>
        </p:nvPicPr>
        <p:blipFill rotWithShape="1">
          <a:blip r:embed="rId4"/>
          <a:srcRect l="3490" r="1138" b="4414"/>
          <a:stretch/>
        </p:blipFill>
        <p:spPr>
          <a:xfrm>
            <a:off x="5918867" y="2060448"/>
            <a:ext cx="6273133" cy="3615101"/>
          </a:xfrm>
          <a:prstGeom prst="rect">
            <a:avLst/>
          </a:prstGeom>
        </p:spPr>
      </p:pic>
    </p:spTree>
    <p:extLst>
      <p:ext uri="{BB962C8B-B14F-4D97-AF65-F5344CB8AC3E}">
        <p14:creationId xmlns:p14="http://schemas.microsoft.com/office/powerpoint/2010/main" val="258522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plot, line, diagram&#10;&#10;Description automatically generated">
            <a:extLst>
              <a:ext uri="{FF2B5EF4-FFF2-40B4-BE49-F238E27FC236}">
                <a16:creationId xmlns:a16="http://schemas.microsoft.com/office/drawing/2014/main" id="{27B819CC-98B7-7701-02F3-9F554AF0E979}"/>
              </a:ext>
            </a:extLst>
          </p:cNvPr>
          <p:cNvPicPr>
            <a:picLocks noChangeAspect="1"/>
          </p:cNvPicPr>
          <p:nvPr/>
        </p:nvPicPr>
        <p:blipFill>
          <a:blip r:embed="rId3"/>
          <a:stretch>
            <a:fillRect/>
          </a:stretch>
        </p:blipFill>
        <p:spPr>
          <a:xfrm>
            <a:off x="0" y="1557866"/>
            <a:ext cx="12090818" cy="5147732"/>
          </a:xfrm>
          <a:prstGeom prst="rect">
            <a:avLst/>
          </a:prstGeom>
        </p:spPr>
      </p:pic>
      <p:sp>
        <p:nvSpPr>
          <p:cNvPr id="7" name="TextBox 6">
            <a:extLst>
              <a:ext uri="{FF2B5EF4-FFF2-40B4-BE49-F238E27FC236}">
                <a16:creationId xmlns:a16="http://schemas.microsoft.com/office/drawing/2014/main" id="{AAE66998-1E42-9819-1AF5-8F7C3DC5C326}"/>
              </a:ext>
            </a:extLst>
          </p:cNvPr>
          <p:cNvSpPr txBox="1"/>
          <p:nvPr/>
        </p:nvSpPr>
        <p:spPr>
          <a:xfrm>
            <a:off x="389467" y="287867"/>
            <a:ext cx="11413066" cy="1077218"/>
          </a:xfrm>
          <a:prstGeom prst="rect">
            <a:avLst/>
          </a:prstGeom>
          <a:noFill/>
        </p:spPr>
        <p:txBody>
          <a:bodyPr wrap="square" rtlCol="0">
            <a:spAutoFit/>
          </a:bodyPr>
          <a:lstStyle/>
          <a:p>
            <a:r>
              <a:rPr lang="en-US" sz="3200" dirty="0" err="1"/>
              <a:t>RetinaNet</a:t>
            </a:r>
            <a:r>
              <a:rPr lang="en-US" sz="3200" dirty="0"/>
              <a:t> outperformed DETR on all data apart from the synthetic data with positional class labeling</a:t>
            </a:r>
          </a:p>
        </p:txBody>
      </p:sp>
    </p:spTree>
    <p:extLst>
      <p:ext uri="{BB962C8B-B14F-4D97-AF65-F5344CB8AC3E}">
        <p14:creationId xmlns:p14="http://schemas.microsoft.com/office/powerpoint/2010/main" val="3720705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creenshot, text, font, diagram&#10;&#10;Description automatically generated">
            <a:extLst>
              <a:ext uri="{FF2B5EF4-FFF2-40B4-BE49-F238E27FC236}">
                <a16:creationId xmlns:a16="http://schemas.microsoft.com/office/drawing/2014/main" id="{0FBA8052-BD1B-5EA0-1DC9-27E219765CA5}"/>
              </a:ext>
            </a:extLst>
          </p:cNvPr>
          <p:cNvPicPr>
            <a:picLocks noChangeAspect="1"/>
          </p:cNvPicPr>
          <p:nvPr/>
        </p:nvPicPr>
        <p:blipFill>
          <a:blip r:embed="rId3"/>
          <a:stretch>
            <a:fillRect/>
          </a:stretch>
        </p:blipFill>
        <p:spPr>
          <a:xfrm>
            <a:off x="1115483" y="1918160"/>
            <a:ext cx="4768850" cy="4768850"/>
          </a:xfrm>
          <a:prstGeom prst="rect">
            <a:avLst/>
          </a:prstGeom>
        </p:spPr>
      </p:pic>
      <p:pic>
        <p:nvPicPr>
          <p:cNvPr id="9" name="Picture 8" descr="A colorful lines on a white background&#10;&#10;Description automatically generated with low confidence">
            <a:extLst>
              <a:ext uri="{FF2B5EF4-FFF2-40B4-BE49-F238E27FC236}">
                <a16:creationId xmlns:a16="http://schemas.microsoft.com/office/drawing/2014/main" id="{95E7D52B-E43F-2DBD-95C1-754D42E0BAA9}"/>
              </a:ext>
            </a:extLst>
          </p:cNvPr>
          <p:cNvPicPr>
            <a:picLocks noChangeAspect="1"/>
          </p:cNvPicPr>
          <p:nvPr/>
        </p:nvPicPr>
        <p:blipFill>
          <a:blip r:embed="rId4"/>
          <a:stretch>
            <a:fillRect/>
          </a:stretch>
        </p:blipFill>
        <p:spPr>
          <a:xfrm>
            <a:off x="6773332" y="1918160"/>
            <a:ext cx="4768849" cy="4786382"/>
          </a:xfrm>
          <a:prstGeom prst="rect">
            <a:avLst/>
          </a:prstGeom>
        </p:spPr>
      </p:pic>
      <p:pic>
        <p:nvPicPr>
          <p:cNvPr id="11" name="Picture 10" descr="A picture containing text, font, number, screenshot&#10;&#10;Description automatically generated">
            <a:extLst>
              <a:ext uri="{FF2B5EF4-FFF2-40B4-BE49-F238E27FC236}">
                <a16:creationId xmlns:a16="http://schemas.microsoft.com/office/drawing/2014/main" id="{B20EAFB2-F4A8-6E37-F195-93B7F771D221}"/>
              </a:ext>
            </a:extLst>
          </p:cNvPr>
          <p:cNvPicPr>
            <a:picLocks noChangeAspect="1"/>
          </p:cNvPicPr>
          <p:nvPr/>
        </p:nvPicPr>
        <p:blipFill>
          <a:blip r:embed="rId5"/>
          <a:stretch>
            <a:fillRect/>
          </a:stretch>
        </p:blipFill>
        <p:spPr>
          <a:xfrm>
            <a:off x="3451756" y="0"/>
            <a:ext cx="5711825" cy="2637904"/>
          </a:xfrm>
          <a:prstGeom prst="rect">
            <a:avLst/>
          </a:prstGeom>
        </p:spPr>
      </p:pic>
      <p:sp>
        <p:nvSpPr>
          <p:cNvPr id="12" name="TextBox 11">
            <a:extLst>
              <a:ext uri="{FF2B5EF4-FFF2-40B4-BE49-F238E27FC236}">
                <a16:creationId xmlns:a16="http://schemas.microsoft.com/office/drawing/2014/main" id="{78DF8506-78A7-768B-A871-014F42B25860}"/>
              </a:ext>
            </a:extLst>
          </p:cNvPr>
          <p:cNvSpPr txBox="1"/>
          <p:nvPr/>
        </p:nvSpPr>
        <p:spPr>
          <a:xfrm>
            <a:off x="7909200" y="424800"/>
            <a:ext cx="1134000" cy="291600"/>
          </a:xfrm>
          <a:prstGeom prst="rect">
            <a:avLst/>
          </a:prstGeom>
          <a:solidFill>
            <a:srgbClr val="0025FF"/>
          </a:solidFill>
        </p:spPr>
        <p:txBody>
          <a:bodyPr wrap="square" rtlCol="0">
            <a:spAutoFit/>
          </a:bodyPr>
          <a:lstStyle/>
          <a:p>
            <a:endParaRPr lang="en-US" dirty="0">
              <a:highlight>
                <a:srgbClr val="FFFF00"/>
              </a:highlight>
            </a:endParaRPr>
          </a:p>
        </p:txBody>
      </p:sp>
      <p:sp>
        <p:nvSpPr>
          <p:cNvPr id="13" name="TextBox 12">
            <a:extLst>
              <a:ext uri="{FF2B5EF4-FFF2-40B4-BE49-F238E27FC236}">
                <a16:creationId xmlns:a16="http://schemas.microsoft.com/office/drawing/2014/main" id="{46588E48-1992-58EF-5583-B54113CF9FDC}"/>
              </a:ext>
            </a:extLst>
          </p:cNvPr>
          <p:cNvSpPr txBox="1"/>
          <p:nvPr/>
        </p:nvSpPr>
        <p:spPr>
          <a:xfrm>
            <a:off x="7909200" y="1339200"/>
            <a:ext cx="1134000" cy="291600"/>
          </a:xfrm>
          <a:prstGeom prst="rect">
            <a:avLst/>
          </a:prstGeom>
          <a:solidFill>
            <a:schemeClr val="tx1"/>
          </a:solidFill>
        </p:spPr>
        <p:txBody>
          <a:bodyPr wrap="square" rtlCol="0">
            <a:spAutoFit/>
          </a:bodyPr>
          <a:lstStyle/>
          <a:p>
            <a:endParaRPr lang="en-US" dirty="0">
              <a:highlight>
                <a:srgbClr val="FFFF00"/>
              </a:highlight>
            </a:endParaRPr>
          </a:p>
        </p:txBody>
      </p:sp>
      <p:sp>
        <p:nvSpPr>
          <p:cNvPr id="14" name="TextBox 13">
            <a:extLst>
              <a:ext uri="{FF2B5EF4-FFF2-40B4-BE49-F238E27FC236}">
                <a16:creationId xmlns:a16="http://schemas.microsoft.com/office/drawing/2014/main" id="{8DD72FAB-0573-9DCA-4D92-814258D84161}"/>
              </a:ext>
            </a:extLst>
          </p:cNvPr>
          <p:cNvSpPr txBox="1"/>
          <p:nvPr/>
        </p:nvSpPr>
        <p:spPr>
          <a:xfrm>
            <a:off x="7909200" y="1645200"/>
            <a:ext cx="1134000" cy="291600"/>
          </a:xfrm>
          <a:prstGeom prst="rect">
            <a:avLst/>
          </a:prstGeom>
          <a:solidFill>
            <a:srgbClr val="0CDBFF"/>
          </a:solidFill>
        </p:spPr>
        <p:txBody>
          <a:bodyPr wrap="square" rtlCol="0">
            <a:spAutoFit/>
          </a:bodyPr>
          <a:lstStyle/>
          <a:p>
            <a:endParaRPr lang="en-US" dirty="0">
              <a:highlight>
                <a:srgbClr val="FFFF00"/>
              </a:highlight>
            </a:endParaRPr>
          </a:p>
        </p:txBody>
      </p:sp>
      <p:sp>
        <p:nvSpPr>
          <p:cNvPr id="15" name="TextBox 14">
            <a:extLst>
              <a:ext uri="{FF2B5EF4-FFF2-40B4-BE49-F238E27FC236}">
                <a16:creationId xmlns:a16="http://schemas.microsoft.com/office/drawing/2014/main" id="{DC34E72D-BDDE-B981-676F-5A0AD79AC272}"/>
              </a:ext>
            </a:extLst>
          </p:cNvPr>
          <p:cNvSpPr txBox="1"/>
          <p:nvPr/>
        </p:nvSpPr>
        <p:spPr>
          <a:xfrm>
            <a:off x="7909200" y="1951200"/>
            <a:ext cx="1134000" cy="291600"/>
          </a:xfrm>
          <a:prstGeom prst="rect">
            <a:avLst/>
          </a:prstGeom>
          <a:solidFill>
            <a:srgbClr val="19FF00"/>
          </a:solidFill>
        </p:spPr>
        <p:txBody>
          <a:bodyPr wrap="square" rtlCol="0">
            <a:spAutoFit/>
          </a:bodyPr>
          <a:lstStyle/>
          <a:p>
            <a:endParaRPr lang="en-US" dirty="0">
              <a:highlight>
                <a:srgbClr val="FFFF00"/>
              </a:highlight>
            </a:endParaRPr>
          </a:p>
        </p:txBody>
      </p:sp>
      <p:sp>
        <p:nvSpPr>
          <p:cNvPr id="16" name="TextBox 15">
            <a:extLst>
              <a:ext uri="{FF2B5EF4-FFF2-40B4-BE49-F238E27FC236}">
                <a16:creationId xmlns:a16="http://schemas.microsoft.com/office/drawing/2014/main" id="{5A080853-B694-6BA1-CA92-25836B8CB1A3}"/>
              </a:ext>
            </a:extLst>
          </p:cNvPr>
          <p:cNvSpPr txBox="1"/>
          <p:nvPr/>
        </p:nvSpPr>
        <p:spPr>
          <a:xfrm>
            <a:off x="7909200" y="2253600"/>
            <a:ext cx="1134000" cy="291600"/>
          </a:xfrm>
          <a:prstGeom prst="rect">
            <a:avLst/>
          </a:prstGeom>
          <a:solidFill>
            <a:srgbClr val="FF21E7"/>
          </a:solidFill>
        </p:spPr>
        <p:txBody>
          <a:bodyPr wrap="square" rtlCol="0">
            <a:spAutoFit/>
          </a:bodyPr>
          <a:lstStyle/>
          <a:p>
            <a:endParaRPr lang="en-US" dirty="0">
              <a:highlight>
                <a:srgbClr val="FFFF00"/>
              </a:highlight>
            </a:endParaRPr>
          </a:p>
        </p:txBody>
      </p:sp>
      <p:sp>
        <p:nvSpPr>
          <p:cNvPr id="17" name="TextBox 16">
            <a:extLst>
              <a:ext uri="{FF2B5EF4-FFF2-40B4-BE49-F238E27FC236}">
                <a16:creationId xmlns:a16="http://schemas.microsoft.com/office/drawing/2014/main" id="{1D822B76-9FA4-0AFC-2DB8-571B03CEC156}"/>
              </a:ext>
            </a:extLst>
          </p:cNvPr>
          <p:cNvSpPr txBox="1"/>
          <p:nvPr/>
        </p:nvSpPr>
        <p:spPr>
          <a:xfrm>
            <a:off x="7909200" y="730800"/>
            <a:ext cx="1134000" cy="291600"/>
          </a:xfrm>
          <a:prstGeom prst="rect">
            <a:avLst/>
          </a:prstGeom>
          <a:solidFill>
            <a:srgbClr val="FF0000"/>
          </a:solidFill>
        </p:spPr>
        <p:txBody>
          <a:bodyPr wrap="square" rtlCol="0">
            <a:spAutoFit/>
          </a:bodyPr>
          <a:lstStyle/>
          <a:p>
            <a:endParaRPr lang="en-US" dirty="0">
              <a:highlight>
                <a:srgbClr val="FFFF00"/>
              </a:highlight>
            </a:endParaRPr>
          </a:p>
        </p:txBody>
      </p:sp>
      <p:sp>
        <p:nvSpPr>
          <p:cNvPr id="18" name="TextBox 17">
            <a:extLst>
              <a:ext uri="{FF2B5EF4-FFF2-40B4-BE49-F238E27FC236}">
                <a16:creationId xmlns:a16="http://schemas.microsoft.com/office/drawing/2014/main" id="{16A4217A-25DA-FA92-CB5A-19904908D68B}"/>
              </a:ext>
            </a:extLst>
          </p:cNvPr>
          <p:cNvSpPr txBox="1"/>
          <p:nvPr/>
        </p:nvSpPr>
        <p:spPr>
          <a:xfrm>
            <a:off x="7909200" y="1036800"/>
            <a:ext cx="1134000" cy="291600"/>
          </a:xfrm>
          <a:prstGeom prst="rect">
            <a:avLst/>
          </a:prstGeom>
          <a:solidFill>
            <a:srgbClr val="FFFF00"/>
          </a:solidFill>
        </p:spPr>
        <p:txBody>
          <a:bodyPr wrap="square" rtlCol="0">
            <a:spAutoFit/>
          </a:bodyPr>
          <a:lstStyle/>
          <a:p>
            <a:endParaRPr lang="en-US" dirty="0">
              <a:highlight>
                <a:srgbClr val="FFFF00"/>
              </a:highlight>
            </a:endParaRPr>
          </a:p>
        </p:txBody>
      </p:sp>
      <p:sp>
        <p:nvSpPr>
          <p:cNvPr id="19" name="TextBox 18">
            <a:extLst>
              <a:ext uri="{FF2B5EF4-FFF2-40B4-BE49-F238E27FC236}">
                <a16:creationId xmlns:a16="http://schemas.microsoft.com/office/drawing/2014/main" id="{6D804362-ADB4-6F84-B1B5-C59F1C2B3B4A}"/>
              </a:ext>
            </a:extLst>
          </p:cNvPr>
          <p:cNvSpPr txBox="1"/>
          <p:nvPr/>
        </p:nvSpPr>
        <p:spPr>
          <a:xfrm>
            <a:off x="1433383" y="5985182"/>
            <a:ext cx="742511" cy="400110"/>
          </a:xfrm>
          <a:prstGeom prst="rect">
            <a:avLst/>
          </a:prstGeom>
          <a:noFill/>
        </p:spPr>
        <p:txBody>
          <a:bodyPr wrap="none" rtlCol="0">
            <a:spAutoFit/>
          </a:bodyPr>
          <a:lstStyle/>
          <a:p>
            <a:r>
              <a:rPr lang="en-US" sz="2000" b="1" dirty="0"/>
              <a:t>DETR</a:t>
            </a:r>
          </a:p>
        </p:txBody>
      </p:sp>
      <p:sp>
        <p:nvSpPr>
          <p:cNvPr id="20" name="TextBox 19">
            <a:extLst>
              <a:ext uri="{FF2B5EF4-FFF2-40B4-BE49-F238E27FC236}">
                <a16:creationId xmlns:a16="http://schemas.microsoft.com/office/drawing/2014/main" id="{E0651638-5387-2F13-AD14-9138A197605B}"/>
              </a:ext>
            </a:extLst>
          </p:cNvPr>
          <p:cNvSpPr txBox="1"/>
          <p:nvPr/>
        </p:nvSpPr>
        <p:spPr>
          <a:xfrm>
            <a:off x="7112035" y="5985182"/>
            <a:ext cx="1253035" cy="400110"/>
          </a:xfrm>
          <a:prstGeom prst="rect">
            <a:avLst/>
          </a:prstGeom>
          <a:noFill/>
        </p:spPr>
        <p:txBody>
          <a:bodyPr wrap="none" rtlCol="0">
            <a:spAutoFit/>
          </a:bodyPr>
          <a:lstStyle/>
          <a:p>
            <a:r>
              <a:rPr lang="en-US" sz="2000" b="1" dirty="0" err="1"/>
              <a:t>RetinaNet</a:t>
            </a:r>
            <a:endParaRPr lang="en-US" sz="2000" b="1" dirty="0"/>
          </a:p>
        </p:txBody>
      </p:sp>
    </p:spTree>
    <p:extLst>
      <p:ext uri="{BB962C8B-B14F-4D97-AF65-F5344CB8AC3E}">
        <p14:creationId xmlns:p14="http://schemas.microsoft.com/office/powerpoint/2010/main" val="1175006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7CA5-3E12-C824-676D-5AD2CDA7D6E4}"/>
              </a:ext>
            </a:extLst>
          </p:cNvPr>
          <p:cNvSpPr>
            <a:spLocks noGrp="1"/>
          </p:cNvSpPr>
          <p:nvPr>
            <p:ph type="title"/>
          </p:nvPr>
        </p:nvSpPr>
        <p:spPr/>
        <p:txBody>
          <a:bodyPr/>
          <a:lstStyle/>
          <a:p>
            <a:r>
              <a:rPr lang="en-US" dirty="0"/>
              <a:t>Videos of DETR/</a:t>
            </a:r>
            <a:r>
              <a:rPr lang="en-US" dirty="0" err="1"/>
              <a:t>RetinaNet</a:t>
            </a:r>
            <a:r>
              <a:rPr lang="en-US" dirty="0"/>
              <a:t> performance on 4 classes</a:t>
            </a:r>
          </a:p>
        </p:txBody>
      </p:sp>
      <p:sp>
        <p:nvSpPr>
          <p:cNvPr id="3" name="Content Placeholder 2">
            <a:extLst>
              <a:ext uri="{FF2B5EF4-FFF2-40B4-BE49-F238E27FC236}">
                <a16:creationId xmlns:a16="http://schemas.microsoft.com/office/drawing/2014/main" id="{88514B25-DE86-9F32-C68E-2FC2A48D1D3F}"/>
              </a:ext>
            </a:extLst>
          </p:cNvPr>
          <p:cNvSpPr>
            <a:spLocks noGrp="1"/>
          </p:cNvSpPr>
          <p:nvPr>
            <p:ph idx="1"/>
          </p:nvPr>
        </p:nvSpPr>
        <p:spPr/>
        <p:txBody>
          <a:bodyPr/>
          <a:lstStyle/>
          <a:p>
            <a:r>
              <a:rPr lang="en-US" dirty="0"/>
              <a:t>In the next four videos, pay attention to:</a:t>
            </a:r>
          </a:p>
          <a:p>
            <a:endParaRPr lang="en-US" dirty="0"/>
          </a:p>
          <a:p>
            <a:r>
              <a:rPr lang="en-US" dirty="0"/>
              <a:t>How accurate the bounding boxes are drawn – they are a little more off </a:t>
            </a:r>
            <a:r>
              <a:rPr lang="en-US" dirty="0" err="1"/>
              <a:t>centre</a:t>
            </a:r>
            <a:r>
              <a:rPr lang="en-US" dirty="0"/>
              <a:t> in DETR</a:t>
            </a:r>
          </a:p>
          <a:p>
            <a:endParaRPr lang="en-US" dirty="0"/>
          </a:p>
          <a:p>
            <a:r>
              <a:rPr lang="en-US" dirty="0"/>
              <a:t>The variance in the bounding box of the table – this varies more in </a:t>
            </a:r>
            <a:r>
              <a:rPr lang="en-US" dirty="0" err="1"/>
              <a:t>RetinaNet</a:t>
            </a:r>
            <a:endParaRPr lang="en-US" dirty="0"/>
          </a:p>
        </p:txBody>
      </p:sp>
    </p:spTree>
    <p:extLst>
      <p:ext uri="{BB962C8B-B14F-4D97-AF65-F5344CB8AC3E}">
        <p14:creationId xmlns:p14="http://schemas.microsoft.com/office/powerpoint/2010/main" val="2553460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tr_4c_val">
            <a:hlinkClick r:id="" action="ppaction://media"/>
            <a:extLst>
              <a:ext uri="{FF2B5EF4-FFF2-40B4-BE49-F238E27FC236}">
                <a16:creationId xmlns:a16="http://schemas.microsoft.com/office/drawing/2014/main" id="{CD91EC2B-2617-295C-B651-E1A53A5AF3C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15778" y="579509"/>
            <a:ext cx="10960443" cy="6278491"/>
          </a:xfrm>
        </p:spPr>
      </p:pic>
      <p:sp>
        <p:nvSpPr>
          <p:cNvPr id="2" name="TextBox 1">
            <a:extLst>
              <a:ext uri="{FF2B5EF4-FFF2-40B4-BE49-F238E27FC236}">
                <a16:creationId xmlns:a16="http://schemas.microsoft.com/office/drawing/2014/main" id="{C6CF46D0-EA8E-59C3-2C36-2D07A0B8E57F}"/>
              </a:ext>
            </a:extLst>
          </p:cNvPr>
          <p:cNvSpPr txBox="1"/>
          <p:nvPr/>
        </p:nvSpPr>
        <p:spPr>
          <a:xfrm>
            <a:off x="277384" y="210177"/>
            <a:ext cx="676788" cy="369332"/>
          </a:xfrm>
          <a:prstGeom prst="rect">
            <a:avLst/>
          </a:prstGeom>
          <a:noFill/>
        </p:spPr>
        <p:txBody>
          <a:bodyPr wrap="none" rtlCol="0">
            <a:spAutoFit/>
          </a:bodyPr>
          <a:lstStyle/>
          <a:p>
            <a:r>
              <a:rPr lang="en-US" dirty="0"/>
              <a:t>DETR</a:t>
            </a:r>
          </a:p>
        </p:txBody>
      </p:sp>
    </p:spTree>
    <p:extLst>
      <p:ext uri="{BB962C8B-B14F-4D97-AF65-F5344CB8AC3E}">
        <p14:creationId xmlns:p14="http://schemas.microsoft.com/office/powerpoint/2010/main" val="133003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tinanet_4c_val">
            <a:hlinkClick r:id="" action="ppaction://media"/>
            <a:extLst>
              <a:ext uri="{FF2B5EF4-FFF2-40B4-BE49-F238E27FC236}">
                <a16:creationId xmlns:a16="http://schemas.microsoft.com/office/drawing/2014/main" id="{202516B1-AF35-4C9E-4EBE-1D87D92DFA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8357" y="753831"/>
            <a:ext cx="10764253" cy="6104170"/>
          </a:xfrm>
          <a:prstGeom prst="rect">
            <a:avLst/>
          </a:prstGeom>
        </p:spPr>
      </p:pic>
      <p:sp>
        <p:nvSpPr>
          <p:cNvPr id="2" name="TextBox 1">
            <a:extLst>
              <a:ext uri="{FF2B5EF4-FFF2-40B4-BE49-F238E27FC236}">
                <a16:creationId xmlns:a16="http://schemas.microsoft.com/office/drawing/2014/main" id="{E06F0484-B11D-1701-DBA1-4A243611DB9C}"/>
              </a:ext>
            </a:extLst>
          </p:cNvPr>
          <p:cNvSpPr txBox="1"/>
          <p:nvPr/>
        </p:nvSpPr>
        <p:spPr>
          <a:xfrm>
            <a:off x="336885" y="208548"/>
            <a:ext cx="1122359" cy="369332"/>
          </a:xfrm>
          <a:prstGeom prst="rect">
            <a:avLst/>
          </a:prstGeom>
          <a:noFill/>
        </p:spPr>
        <p:txBody>
          <a:bodyPr wrap="none" rtlCol="0">
            <a:spAutoFit/>
          </a:bodyPr>
          <a:lstStyle/>
          <a:p>
            <a:r>
              <a:rPr lang="en-US" dirty="0" err="1"/>
              <a:t>RetinaNet</a:t>
            </a:r>
            <a:endParaRPr lang="en-US" dirty="0"/>
          </a:p>
        </p:txBody>
      </p:sp>
    </p:spTree>
    <p:extLst>
      <p:ext uri="{BB962C8B-B14F-4D97-AF65-F5344CB8AC3E}">
        <p14:creationId xmlns:p14="http://schemas.microsoft.com/office/powerpoint/2010/main" val="243927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tr_4c_test">
            <a:hlinkClick r:id="" action="ppaction://media"/>
            <a:extLst>
              <a:ext uri="{FF2B5EF4-FFF2-40B4-BE49-F238E27FC236}">
                <a16:creationId xmlns:a16="http://schemas.microsoft.com/office/drawing/2014/main" id="{60DF19C2-F2DC-3497-835E-EE91E2875D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2410" y="616838"/>
            <a:ext cx="10894584" cy="6241162"/>
          </a:xfrm>
          <a:prstGeom prst="rect">
            <a:avLst/>
          </a:prstGeom>
        </p:spPr>
      </p:pic>
      <p:sp>
        <p:nvSpPr>
          <p:cNvPr id="2" name="TextBox 1">
            <a:extLst>
              <a:ext uri="{FF2B5EF4-FFF2-40B4-BE49-F238E27FC236}">
                <a16:creationId xmlns:a16="http://schemas.microsoft.com/office/drawing/2014/main" id="{29C5DD74-FB3F-BD3C-341A-531A938C1CC6}"/>
              </a:ext>
            </a:extLst>
          </p:cNvPr>
          <p:cNvSpPr txBox="1"/>
          <p:nvPr/>
        </p:nvSpPr>
        <p:spPr>
          <a:xfrm>
            <a:off x="673768" y="128337"/>
            <a:ext cx="676788" cy="369332"/>
          </a:xfrm>
          <a:prstGeom prst="rect">
            <a:avLst/>
          </a:prstGeom>
          <a:noFill/>
        </p:spPr>
        <p:txBody>
          <a:bodyPr wrap="none" rtlCol="0">
            <a:spAutoFit/>
          </a:bodyPr>
          <a:lstStyle/>
          <a:p>
            <a:r>
              <a:rPr lang="en-US" dirty="0"/>
              <a:t>DETR</a:t>
            </a:r>
          </a:p>
        </p:txBody>
      </p:sp>
    </p:spTree>
    <p:extLst>
      <p:ext uri="{BB962C8B-B14F-4D97-AF65-F5344CB8AC3E}">
        <p14:creationId xmlns:p14="http://schemas.microsoft.com/office/powerpoint/2010/main" val="2362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tinanet_4c">
            <a:hlinkClick r:id="" action="ppaction://media"/>
            <a:extLst>
              <a:ext uri="{FF2B5EF4-FFF2-40B4-BE49-F238E27FC236}">
                <a16:creationId xmlns:a16="http://schemas.microsoft.com/office/drawing/2014/main" id="{F5364839-9D3D-4A26-568F-447DF3BF60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0110" y="419810"/>
            <a:ext cx="11351780" cy="6438190"/>
          </a:xfrm>
          <a:prstGeom prst="rect">
            <a:avLst/>
          </a:prstGeom>
        </p:spPr>
      </p:pic>
      <p:sp>
        <p:nvSpPr>
          <p:cNvPr id="2" name="TextBox 1">
            <a:extLst>
              <a:ext uri="{FF2B5EF4-FFF2-40B4-BE49-F238E27FC236}">
                <a16:creationId xmlns:a16="http://schemas.microsoft.com/office/drawing/2014/main" id="{2B20450F-691D-440D-7A5D-EA90DE17A000}"/>
              </a:ext>
            </a:extLst>
          </p:cNvPr>
          <p:cNvSpPr txBox="1"/>
          <p:nvPr/>
        </p:nvSpPr>
        <p:spPr>
          <a:xfrm>
            <a:off x="417095" y="96253"/>
            <a:ext cx="1122359" cy="369332"/>
          </a:xfrm>
          <a:prstGeom prst="rect">
            <a:avLst/>
          </a:prstGeom>
          <a:noFill/>
        </p:spPr>
        <p:txBody>
          <a:bodyPr wrap="none" rtlCol="0">
            <a:spAutoFit/>
          </a:bodyPr>
          <a:lstStyle/>
          <a:p>
            <a:r>
              <a:rPr lang="en-US" dirty="0" err="1"/>
              <a:t>RetinaNet</a:t>
            </a:r>
            <a:endParaRPr lang="en-US" dirty="0"/>
          </a:p>
        </p:txBody>
      </p:sp>
    </p:spTree>
    <p:extLst>
      <p:ext uri="{BB962C8B-B14F-4D97-AF65-F5344CB8AC3E}">
        <p14:creationId xmlns:p14="http://schemas.microsoft.com/office/powerpoint/2010/main" val="49054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playing foosball&#10;&#10;Description automatically generated">
            <a:extLst>
              <a:ext uri="{FF2B5EF4-FFF2-40B4-BE49-F238E27FC236}">
                <a16:creationId xmlns:a16="http://schemas.microsoft.com/office/drawing/2014/main" id="{42FD4274-F1E2-5792-0BA0-FCF971722115}"/>
              </a:ext>
            </a:extLst>
          </p:cNvPr>
          <p:cNvPicPr>
            <a:picLocks noChangeAspect="1"/>
          </p:cNvPicPr>
          <p:nvPr/>
        </p:nvPicPr>
        <p:blipFill>
          <a:blip r:embed="rId3"/>
          <a:stretch>
            <a:fillRect/>
          </a:stretch>
        </p:blipFill>
        <p:spPr>
          <a:xfrm>
            <a:off x="96627" y="1606378"/>
            <a:ext cx="11998745" cy="4102444"/>
          </a:xfrm>
          <a:prstGeom prst="rect">
            <a:avLst/>
          </a:prstGeom>
        </p:spPr>
      </p:pic>
      <p:sp>
        <p:nvSpPr>
          <p:cNvPr id="2" name="TextBox 1">
            <a:extLst>
              <a:ext uri="{FF2B5EF4-FFF2-40B4-BE49-F238E27FC236}">
                <a16:creationId xmlns:a16="http://schemas.microsoft.com/office/drawing/2014/main" id="{52B925CD-BCED-B55B-19AC-EBCDBF152B5B}"/>
              </a:ext>
            </a:extLst>
          </p:cNvPr>
          <p:cNvSpPr txBox="1"/>
          <p:nvPr/>
        </p:nvSpPr>
        <p:spPr>
          <a:xfrm>
            <a:off x="740366" y="545431"/>
            <a:ext cx="10711266" cy="461665"/>
          </a:xfrm>
          <a:prstGeom prst="rect">
            <a:avLst/>
          </a:prstGeom>
          <a:noFill/>
        </p:spPr>
        <p:txBody>
          <a:bodyPr wrap="none" rtlCol="0">
            <a:spAutoFit/>
          </a:bodyPr>
          <a:lstStyle/>
          <a:p>
            <a:r>
              <a:rPr lang="en-US" sz="2400" dirty="0"/>
              <a:t>Is there visual evidence in the attention maps of a recognition of spatial regularities?</a:t>
            </a:r>
          </a:p>
        </p:txBody>
      </p:sp>
      <p:sp>
        <p:nvSpPr>
          <p:cNvPr id="8" name="Freeform 7">
            <a:extLst>
              <a:ext uri="{FF2B5EF4-FFF2-40B4-BE49-F238E27FC236}">
                <a16:creationId xmlns:a16="http://schemas.microsoft.com/office/drawing/2014/main" id="{36CAE782-1718-DA74-81E2-53DE7139C336}"/>
              </a:ext>
            </a:extLst>
          </p:cNvPr>
          <p:cNvSpPr/>
          <p:nvPr/>
        </p:nvSpPr>
        <p:spPr>
          <a:xfrm>
            <a:off x="4828674" y="1860775"/>
            <a:ext cx="2229852" cy="2743309"/>
          </a:xfrm>
          <a:custGeom>
            <a:avLst/>
            <a:gdLst>
              <a:gd name="connsiteX0" fmla="*/ 577515 w 2229852"/>
              <a:gd name="connsiteY0" fmla="*/ 2663099 h 2743309"/>
              <a:gd name="connsiteX1" fmla="*/ 465221 w 2229852"/>
              <a:gd name="connsiteY1" fmla="*/ 2486636 h 2743309"/>
              <a:gd name="connsiteX2" fmla="*/ 401052 w 2229852"/>
              <a:gd name="connsiteY2" fmla="*/ 2358299 h 2743309"/>
              <a:gd name="connsiteX3" fmla="*/ 352926 w 2229852"/>
              <a:gd name="connsiteY3" fmla="*/ 2246004 h 2743309"/>
              <a:gd name="connsiteX4" fmla="*/ 304800 w 2229852"/>
              <a:gd name="connsiteY4" fmla="*/ 2165793 h 2743309"/>
              <a:gd name="connsiteX5" fmla="*/ 272715 w 2229852"/>
              <a:gd name="connsiteY5" fmla="*/ 2117667 h 2743309"/>
              <a:gd name="connsiteX6" fmla="*/ 240631 w 2229852"/>
              <a:gd name="connsiteY6" fmla="*/ 2053499 h 2743309"/>
              <a:gd name="connsiteX7" fmla="*/ 208547 w 2229852"/>
              <a:gd name="connsiteY7" fmla="*/ 2005372 h 2743309"/>
              <a:gd name="connsiteX8" fmla="*/ 176463 w 2229852"/>
              <a:gd name="connsiteY8" fmla="*/ 1925162 h 2743309"/>
              <a:gd name="connsiteX9" fmla="*/ 144379 w 2229852"/>
              <a:gd name="connsiteY9" fmla="*/ 1812867 h 2743309"/>
              <a:gd name="connsiteX10" fmla="*/ 112294 w 2229852"/>
              <a:gd name="connsiteY10" fmla="*/ 1748699 h 2743309"/>
              <a:gd name="connsiteX11" fmla="*/ 96252 w 2229852"/>
              <a:gd name="connsiteY11" fmla="*/ 1684530 h 2743309"/>
              <a:gd name="connsiteX12" fmla="*/ 48126 w 2229852"/>
              <a:gd name="connsiteY12" fmla="*/ 1524109 h 2743309"/>
              <a:gd name="connsiteX13" fmla="*/ 16042 w 2229852"/>
              <a:gd name="connsiteY13" fmla="*/ 1347646 h 2743309"/>
              <a:gd name="connsiteX14" fmla="*/ 0 w 2229852"/>
              <a:gd name="connsiteY14" fmla="*/ 1299520 h 2743309"/>
              <a:gd name="connsiteX15" fmla="*/ 16042 w 2229852"/>
              <a:gd name="connsiteY15" fmla="*/ 930551 h 2743309"/>
              <a:gd name="connsiteX16" fmla="*/ 48126 w 2229852"/>
              <a:gd name="connsiteY16" fmla="*/ 866383 h 2743309"/>
              <a:gd name="connsiteX17" fmla="*/ 96252 w 2229852"/>
              <a:gd name="connsiteY17" fmla="*/ 802214 h 2743309"/>
              <a:gd name="connsiteX18" fmla="*/ 256673 w 2229852"/>
              <a:gd name="connsiteY18" fmla="*/ 657836 h 2743309"/>
              <a:gd name="connsiteX19" fmla="*/ 385010 w 2229852"/>
              <a:gd name="connsiteY19" fmla="*/ 577625 h 2743309"/>
              <a:gd name="connsiteX20" fmla="*/ 513347 w 2229852"/>
              <a:gd name="connsiteY20" fmla="*/ 481372 h 2743309"/>
              <a:gd name="connsiteX21" fmla="*/ 609600 w 2229852"/>
              <a:gd name="connsiteY21" fmla="*/ 417204 h 2743309"/>
              <a:gd name="connsiteX22" fmla="*/ 673768 w 2229852"/>
              <a:gd name="connsiteY22" fmla="*/ 369078 h 2743309"/>
              <a:gd name="connsiteX23" fmla="*/ 818147 w 2229852"/>
              <a:gd name="connsiteY23" fmla="*/ 304909 h 2743309"/>
              <a:gd name="connsiteX24" fmla="*/ 866273 w 2229852"/>
              <a:gd name="connsiteY24" fmla="*/ 288867 h 2743309"/>
              <a:gd name="connsiteX25" fmla="*/ 946484 w 2229852"/>
              <a:gd name="connsiteY25" fmla="*/ 240741 h 2743309"/>
              <a:gd name="connsiteX26" fmla="*/ 1058779 w 2229852"/>
              <a:gd name="connsiteY26" fmla="*/ 208657 h 2743309"/>
              <a:gd name="connsiteX27" fmla="*/ 1106905 w 2229852"/>
              <a:gd name="connsiteY27" fmla="*/ 176572 h 2743309"/>
              <a:gd name="connsiteX28" fmla="*/ 1155031 w 2229852"/>
              <a:gd name="connsiteY28" fmla="*/ 160530 h 2743309"/>
              <a:gd name="connsiteX29" fmla="*/ 1203158 w 2229852"/>
              <a:gd name="connsiteY29" fmla="*/ 112404 h 2743309"/>
              <a:gd name="connsiteX30" fmla="*/ 1299410 w 2229852"/>
              <a:gd name="connsiteY30" fmla="*/ 64278 h 2743309"/>
              <a:gd name="connsiteX31" fmla="*/ 1379621 w 2229852"/>
              <a:gd name="connsiteY31" fmla="*/ 109 h 2743309"/>
              <a:gd name="connsiteX32" fmla="*/ 1427747 w 2229852"/>
              <a:gd name="connsiteY32" fmla="*/ 48236 h 2743309"/>
              <a:gd name="connsiteX33" fmla="*/ 1443789 w 2229852"/>
              <a:gd name="connsiteY33" fmla="*/ 96362 h 2743309"/>
              <a:gd name="connsiteX34" fmla="*/ 1475873 w 2229852"/>
              <a:gd name="connsiteY34" fmla="*/ 160530 h 2743309"/>
              <a:gd name="connsiteX35" fmla="*/ 1636294 w 2229852"/>
              <a:gd name="connsiteY35" fmla="*/ 353036 h 2743309"/>
              <a:gd name="connsiteX36" fmla="*/ 1700463 w 2229852"/>
              <a:gd name="connsiteY36" fmla="*/ 401162 h 2743309"/>
              <a:gd name="connsiteX37" fmla="*/ 1796715 w 2229852"/>
              <a:gd name="connsiteY37" fmla="*/ 497414 h 2743309"/>
              <a:gd name="connsiteX38" fmla="*/ 1844842 w 2229852"/>
              <a:gd name="connsiteY38" fmla="*/ 529499 h 2743309"/>
              <a:gd name="connsiteX39" fmla="*/ 1941094 w 2229852"/>
              <a:gd name="connsiteY39" fmla="*/ 625751 h 2743309"/>
              <a:gd name="connsiteX40" fmla="*/ 1973179 w 2229852"/>
              <a:gd name="connsiteY40" fmla="*/ 657836 h 2743309"/>
              <a:gd name="connsiteX41" fmla="*/ 2069431 w 2229852"/>
              <a:gd name="connsiteY41" fmla="*/ 722004 h 2743309"/>
              <a:gd name="connsiteX42" fmla="*/ 2133600 w 2229852"/>
              <a:gd name="connsiteY42" fmla="*/ 818257 h 2743309"/>
              <a:gd name="connsiteX43" fmla="*/ 2181726 w 2229852"/>
              <a:gd name="connsiteY43" fmla="*/ 914509 h 2743309"/>
              <a:gd name="connsiteX44" fmla="*/ 2229852 w 2229852"/>
              <a:gd name="connsiteY44" fmla="*/ 1123057 h 2743309"/>
              <a:gd name="connsiteX45" fmla="*/ 2213810 w 2229852"/>
              <a:gd name="connsiteY45" fmla="*/ 1235351 h 2743309"/>
              <a:gd name="connsiteX46" fmla="*/ 2165684 w 2229852"/>
              <a:gd name="connsiteY46" fmla="*/ 1267436 h 2743309"/>
              <a:gd name="connsiteX47" fmla="*/ 2101515 w 2229852"/>
              <a:gd name="connsiteY47" fmla="*/ 1315562 h 2743309"/>
              <a:gd name="connsiteX48" fmla="*/ 2069431 w 2229852"/>
              <a:gd name="connsiteY48" fmla="*/ 1363688 h 2743309"/>
              <a:gd name="connsiteX49" fmla="*/ 2053389 w 2229852"/>
              <a:gd name="connsiteY49" fmla="*/ 1411814 h 2743309"/>
              <a:gd name="connsiteX50" fmla="*/ 2005263 w 2229852"/>
              <a:gd name="connsiteY50" fmla="*/ 1459941 h 2743309"/>
              <a:gd name="connsiteX51" fmla="*/ 1925052 w 2229852"/>
              <a:gd name="connsiteY51" fmla="*/ 1588278 h 2743309"/>
              <a:gd name="connsiteX52" fmla="*/ 1876926 w 2229852"/>
              <a:gd name="connsiteY52" fmla="*/ 1636404 h 2743309"/>
              <a:gd name="connsiteX53" fmla="*/ 1828800 w 2229852"/>
              <a:gd name="connsiteY53" fmla="*/ 1700572 h 2743309"/>
              <a:gd name="connsiteX54" fmla="*/ 1796715 w 2229852"/>
              <a:gd name="connsiteY54" fmla="*/ 1732657 h 2743309"/>
              <a:gd name="connsiteX55" fmla="*/ 1732547 w 2229852"/>
              <a:gd name="connsiteY55" fmla="*/ 1828909 h 2743309"/>
              <a:gd name="connsiteX56" fmla="*/ 1652337 w 2229852"/>
              <a:gd name="connsiteY56" fmla="*/ 1925162 h 2743309"/>
              <a:gd name="connsiteX57" fmla="*/ 1620252 w 2229852"/>
              <a:gd name="connsiteY57" fmla="*/ 1957246 h 2743309"/>
              <a:gd name="connsiteX58" fmla="*/ 1572126 w 2229852"/>
              <a:gd name="connsiteY58" fmla="*/ 2021414 h 2743309"/>
              <a:gd name="connsiteX59" fmla="*/ 1427747 w 2229852"/>
              <a:gd name="connsiteY59" fmla="*/ 2149751 h 2743309"/>
              <a:gd name="connsiteX60" fmla="*/ 1347537 w 2229852"/>
              <a:gd name="connsiteY60" fmla="*/ 2213920 h 2743309"/>
              <a:gd name="connsiteX61" fmla="*/ 1267326 w 2229852"/>
              <a:gd name="connsiteY61" fmla="*/ 2294130 h 2743309"/>
              <a:gd name="connsiteX62" fmla="*/ 1138989 w 2229852"/>
              <a:gd name="connsiteY62" fmla="*/ 2406425 h 2743309"/>
              <a:gd name="connsiteX63" fmla="*/ 1106905 w 2229852"/>
              <a:gd name="connsiteY63" fmla="*/ 2454551 h 2743309"/>
              <a:gd name="connsiteX64" fmla="*/ 1058779 w 2229852"/>
              <a:gd name="connsiteY64" fmla="*/ 2486636 h 2743309"/>
              <a:gd name="connsiteX65" fmla="*/ 962526 w 2229852"/>
              <a:gd name="connsiteY65" fmla="*/ 2550804 h 2743309"/>
              <a:gd name="connsiteX66" fmla="*/ 866273 w 2229852"/>
              <a:gd name="connsiteY66" fmla="*/ 2598930 h 2743309"/>
              <a:gd name="connsiteX67" fmla="*/ 818147 w 2229852"/>
              <a:gd name="connsiteY67" fmla="*/ 2631014 h 2743309"/>
              <a:gd name="connsiteX68" fmla="*/ 770021 w 2229852"/>
              <a:gd name="connsiteY68" fmla="*/ 2647057 h 2743309"/>
              <a:gd name="connsiteX69" fmla="*/ 673768 w 2229852"/>
              <a:gd name="connsiteY69" fmla="*/ 2711225 h 2743309"/>
              <a:gd name="connsiteX70" fmla="*/ 625642 w 2229852"/>
              <a:gd name="connsiteY70" fmla="*/ 2743309 h 2743309"/>
              <a:gd name="connsiteX71" fmla="*/ 593558 w 2229852"/>
              <a:gd name="connsiteY71" fmla="*/ 2743309 h 274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229852" h="2743309">
                <a:moveTo>
                  <a:pt x="577515" y="2663099"/>
                </a:moveTo>
                <a:cubicBezTo>
                  <a:pt x="540084" y="2604278"/>
                  <a:pt x="496401" y="2548996"/>
                  <a:pt x="465221" y="2486636"/>
                </a:cubicBezTo>
                <a:cubicBezTo>
                  <a:pt x="443831" y="2443857"/>
                  <a:pt x="416176" y="2403673"/>
                  <a:pt x="401052" y="2358299"/>
                </a:cubicBezTo>
                <a:cubicBezTo>
                  <a:pt x="382120" y="2301501"/>
                  <a:pt x="385965" y="2305475"/>
                  <a:pt x="352926" y="2246004"/>
                </a:cubicBezTo>
                <a:cubicBezTo>
                  <a:pt x="337784" y="2218747"/>
                  <a:pt x="321326" y="2192234"/>
                  <a:pt x="304800" y="2165793"/>
                </a:cubicBezTo>
                <a:cubicBezTo>
                  <a:pt x="294581" y="2149443"/>
                  <a:pt x="282281" y="2134407"/>
                  <a:pt x="272715" y="2117667"/>
                </a:cubicBezTo>
                <a:cubicBezTo>
                  <a:pt x="260850" y="2096904"/>
                  <a:pt x="252496" y="2074262"/>
                  <a:pt x="240631" y="2053499"/>
                </a:cubicBezTo>
                <a:cubicBezTo>
                  <a:pt x="231065" y="2036759"/>
                  <a:pt x="217169" y="2022617"/>
                  <a:pt x="208547" y="2005372"/>
                </a:cubicBezTo>
                <a:cubicBezTo>
                  <a:pt x="195669" y="1979616"/>
                  <a:pt x="185569" y="1952481"/>
                  <a:pt x="176463" y="1925162"/>
                </a:cubicBezTo>
                <a:cubicBezTo>
                  <a:pt x="156113" y="1864112"/>
                  <a:pt x="167552" y="1866935"/>
                  <a:pt x="144379" y="1812867"/>
                </a:cubicBezTo>
                <a:cubicBezTo>
                  <a:pt x="134959" y="1790886"/>
                  <a:pt x="122989" y="1770088"/>
                  <a:pt x="112294" y="1748699"/>
                </a:cubicBezTo>
                <a:cubicBezTo>
                  <a:pt x="106947" y="1727309"/>
                  <a:pt x="102587" y="1705648"/>
                  <a:pt x="96252" y="1684530"/>
                </a:cubicBezTo>
                <a:cubicBezTo>
                  <a:pt x="71696" y="1602678"/>
                  <a:pt x="62917" y="1598064"/>
                  <a:pt x="48126" y="1524109"/>
                </a:cubicBezTo>
                <a:cubicBezTo>
                  <a:pt x="33825" y="1452601"/>
                  <a:pt x="33246" y="1416463"/>
                  <a:pt x="16042" y="1347646"/>
                </a:cubicBezTo>
                <a:cubicBezTo>
                  <a:pt x="11941" y="1331241"/>
                  <a:pt x="5347" y="1315562"/>
                  <a:pt x="0" y="1299520"/>
                </a:cubicBezTo>
                <a:cubicBezTo>
                  <a:pt x="5347" y="1176530"/>
                  <a:pt x="2447" y="1052904"/>
                  <a:pt x="16042" y="930551"/>
                </a:cubicBezTo>
                <a:cubicBezTo>
                  <a:pt x="18683" y="906783"/>
                  <a:pt x="35452" y="886662"/>
                  <a:pt x="48126" y="866383"/>
                </a:cubicBezTo>
                <a:cubicBezTo>
                  <a:pt x="62296" y="843710"/>
                  <a:pt x="78366" y="822087"/>
                  <a:pt x="96252" y="802214"/>
                </a:cubicBezTo>
                <a:cubicBezTo>
                  <a:pt x="163819" y="727139"/>
                  <a:pt x="184249" y="709567"/>
                  <a:pt x="256673" y="657836"/>
                </a:cubicBezTo>
                <a:cubicBezTo>
                  <a:pt x="421525" y="540084"/>
                  <a:pt x="141457" y="746239"/>
                  <a:pt x="385010" y="577625"/>
                </a:cubicBezTo>
                <a:cubicBezTo>
                  <a:pt x="428976" y="547187"/>
                  <a:pt x="468854" y="511034"/>
                  <a:pt x="513347" y="481372"/>
                </a:cubicBezTo>
                <a:cubicBezTo>
                  <a:pt x="545431" y="459983"/>
                  <a:pt x="578752" y="440340"/>
                  <a:pt x="609600" y="417204"/>
                </a:cubicBezTo>
                <a:cubicBezTo>
                  <a:pt x="630989" y="401162"/>
                  <a:pt x="651095" y="383248"/>
                  <a:pt x="673768" y="369078"/>
                </a:cubicBezTo>
                <a:cubicBezTo>
                  <a:pt x="710228" y="346291"/>
                  <a:pt x="780113" y="319172"/>
                  <a:pt x="818147" y="304909"/>
                </a:cubicBezTo>
                <a:cubicBezTo>
                  <a:pt x="833980" y="298972"/>
                  <a:pt x="851148" y="296429"/>
                  <a:pt x="866273" y="288867"/>
                </a:cubicBezTo>
                <a:cubicBezTo>
                  <a:pt x="894162" y="274923"/>
                  <a:pt x="918595" y="254685"/>
                  <a:pt x="946484" y="240741"/>
                </a:cubicBezTo>
                <a:cubicBezTo>
                  <a:pt x="969499" y="229233"/>
                  <a:pt x="1038218" y="213797"/>
                  <a:pt x="1058779" y="208657"/>
                </a:cubicBezTo>
                <a:cubicBezTo>
                  <a:pt x="1074821" y="197962"/>
                  <a:pt x="1089660" y="185195"/>
                  <a:pt x="1106905" y="176572"/>
                </a:cubicBezTo>
                <a:cubicBezTo>
                  <a:pt x="1122029" y="169010"/>
                  <a:pt x="1140961" y="169910"/>
                  <a:pt x="1155031" y="160530"/>
                </a:cubicBezTo>
                <a:cubicBezTo>
                  <a:pt x="1173908" y="147946"/>
                  <a:pt x="1185729" y="126928"/>
                  <a:pt x="1203158" y="112404"/>
                </a:cubicBezTo>
                <a:cubicBezTo>
                  <a:pt x="1244623" y="77851"/>
                  <a:pt x="1251176" y="80356"/>
                  <a:pt x="1299410" y="64278"/>
                </a:cubicBezTo>
                <a:cubicBezTo>
                  <a:pt x="1311110" y="52578"/>
                  <a:pt x="1362273" y="-2782"/>
                  <a:pt x="1379621" y="109"/>
                </a:cubicBezTo>
                <a:cubicBezTo>
                  <a:pt x="1401999" y="3839"/>
                  <a:pt x="1411705" y="32194"/>
                  <a:pt x="1427747" y="48236"/>
                </a:cubicBezTo>
                <a:cubicBezTo>
                  <a:pt x="1433094" y="64278"/>
                  <a:pt x="1437128" y="80819"/>
                  <a:pt x="1443789" y="96362"/>
                </a:cubicBezTo>
                <a:cubicBezTo>
                  <a:pt x="1453209" y="118342"/>
                  <a:pt x="1463569" y="140024"/>
                  <a:pt x="1475873" y="160530"/>
                </a:cubicBezTo>
                <a:cubicBezTo>
                  <a:pt x="1520337" y="234636"/>
                  <a:pt x="1565579" y="300000"/>
                  <a:pt x="1636294" y="353036"/>
                </a:cubicBezTo>
                <a:cubicBezTo>
                  <a:pt x="1657684" y="369078"/>
                  <a:pt x="1680590" y="383276"/>
                  <a:pt x="1700463" y="401162"/>
                </a:cubicBezTo>
                <a:cubicBezTo>
                  <a:pt x="1734189" y="431515"/>
                  <a:pt x="1758962" y="472245"/>
                  <a:pt x="1796715" y="497414"/>
                </a:cubicBezTo>
                <a:cubicBezTo>
                  <a:pt x="1812757" y="508109"/>
                  <a:pt x="1830432" y="516690"/>
                  <a:pt x="1844842" y="529499"/>
                </a:cubicBezTo>
                <a:cubicBezTo>
                  <a:pt x="1878755" y="559644"/>
                  <a:pt x="1909010" y="593667"/>
                  <a:pt x="1941094" y="625751"/>
                </a:cubicBezTo>
                <a:cubicBezTo>
                  <a:pt x="1951789" y="636446"/>
                  <a:pt x="1960594" y="649446"/>
                  <a:pt x="1973179" y="657836"/>
                </a:cubicBezTo>
                <a:lnTo>
                  <a:pt x="2069431" y="722004"/>
                </a:lnTo>
                <a:cubicBezTo>
                  <a:pt x="2090821" y="754088"/>
                  <a:pt x="2121406" y="781675"/>
                  <a:pt x="2133600" y="818257"/>
                </a:cubicBezTo>
                <a:cubicBezTo>
                  <a:pt x="2155739" y="884674"/>
                  <a:pt x="2140262" y="852313"/>
                  <a:pt x="2181726" y="914509"/>
                </a:cubicBezTo>
                <a:cubicBezTo>
                  <a:pt x="2220423" y="1069298"/>
                  <a:pt x="2205162" y="999607"/>
                  <a:pt x="2229852" y="1123057"/>
                </a:cubicBezTo>
                <a:cubicBezTo>
                  <a:pt x="2224505" y="1160488"/>
                  <a:pt x="2229167" y="1200799"/>
                  <a:pt x="2213810" y="1235351"/>
                </a:cubicBezTo>
                <a:cubicBezTo>
                  <a:pt x="2205980" y="1252970"/>
                  <a:pt x="2181373" y="1256230"/>
                  <a:pt x="2165684" y="1267436"/>
                </a:cubicBezTo>
                <a:cubicBezTo>
                  <a:pt x="2143927" y="1282977"/>
                  <a:pt x="2122905" y="1299520"/>
                  <a:pt x="2101515" y="1315562"/>
                </a:cubicBezTo>
                <a:cubicBezTo>
                  <a:pt x="2090820" y="1331604"/>
                  <a:pt x="2078053" y="1346443"/>
                  <a:pt x="2069431" y="1363688"/>
                </a:cubicBezTo>
                <a:cubicBezTo>
                  <a:pt x="2061869" y="1378813"/>
                  <a:pt x="2062769" y="1397744"/>
                  <a:pt x="2053389" y="1411814"/>
                </a:cubicBezTo>
                <a:cubicBezTo>
                  <a:pt x="2040805" y="1430691"/>
                  <a:pt x="2019787" y="1442512"/>
                  <a:pt x="2005263" y="1459941"/>
                </a:cubicBezTo>
                <a:cubicBezTo>
                  <a:pt x="1977258" y="1493548"/>
                  <a:pt x="1948531" y="1556973"/>
                  <a:pt x="1925052" y="1588278"/>
                </a:cubicBezTo>
                <a:cubicBezTo>
                  <a:pt x="1911440" y="1606427"/>
                  <a:pt x="1891690" y="1619179"/>
                  <a:pt x="1876926" y="1636404"/>
                </a:cubicBezTo>
                <a:cubicBezTo>
                  <a:pt x="1859526" y="1656704"/>
                  <a:pt x="1845916" y="1680032"/>
                  <a:pt x="1828800" y="1700572"/>
                </a:cubicBezTo>
                <a:cubicBezTo>
                  <a:pt x="1819117" y="1712191"/>
                  <a:pt x="1805790" y="1720557"/>
                  <a:pt x="1796715" y="1732657"/>
                </a:cubicBezTo>
                <a:cubicBezTo>
                  <a:pt x="1773579" y="1763505"/>
                  <a:pt x="1759813" y="1801643"/>
                  <a:pt x="1732547" y="1828909"/>
                </a:cubicBezTo>
                <a:cubicBezTo>
                  <a:pt x="1618214" y="1943245"/>
                  <a:pt x="1741685" y="1813479"/>
                  <a:pt x="1652337" y="1925162"/>
                </a:cubicBezTo>
                <a:cubicBezTo>
                  <a:pt x="1642889" y="1936972"/>
                  <a:pt x="1629935" y="1945627"/>
                  <a:pt x="1620252" y="1957246"/>
                </a:cubicBezTo>
                <a:cubicBezTo>
                  <a:pt x="1603135" y="1977786"/>
                  <a:pt x="1589889" y="2001431"/>
                  <a:pt x="1572126" y="2021414"/>
                </a:cubicBezTo>
                <a:cubicBezTo>
                  <a:pt x="1477332" y="2128057"/>
                  <a:pt x="1519108" y="2073616"/>
                  <a:pt x="1427747" y="2149751"/>
                </a:cubicBezTo>
                <a:cubicBezTo>
                  <a:pt x="1336310" y="2225949"/>
                  <a:pt x="1466528" y="2134593"/>
                  <a:pt x="1347537" y="2213920"/>
                </a:cubicBezTo>
                <a:cubicBezTo>
                  <a:pt x="1283366" y="2310174"/>
                  <a:pt x="1352885" y="2219266"/>
                  <a:pt x="1267326" y="2294130"/>
                </a:cubicBezTo>
                <a:cubicBezTo>
                  <a:pt x="1117176" y="2425511"/>
                  <a:pt x="1247286" y="2334227"/>
                  <a:pt x="1138989" y="2406425"/>
                </a:cubicBezTo>
                <a:cubicBezTo>
                  <a:pt x="1128294" y="2422467"/>
                  <a:pt x="1120538" y="2440918"/>
                  <a:pt x="1106905" y="2454551"/>
                </a:cubicBezTo>
                <a:cubicBezTo>
                  <a:pt x="1093272" y="2468184"/>
                  <a:pt x="1073834" y="2474592"/>
                  <a:pt x="1058779" y="2486636"/>
                </a:cubicBezTo>
                <a:cubicBezTo>
                  <a:pt x="951565" y="2572408"/>
                  <a:pt x="1132273" y="2453806"/>
                  <a:pt x="962526" y="2550804"/>
                </a:cubicBezTo>
                <a:cubicBezTo>
                  <a:pt x="875452" y="2600560"/>
                  <a:pt x="954510" y="2569518"/>
                  <a:pt x="866273" y="2598930"/>
                </a:cubicBezTo>
                <a:cubicBezTo>
                  <a:pt x="850231" y="2609625"/>
                  <a:pt x="835392" y="2622392"/>
                  <a:pt x="818147" y="2631014"/>
                </a:cubicBezTo>
                <a:cubicBezTo>
                  <a:pt x="803022" y="2638576"/>
                  <a:pt x="784803" y="2638845"/>
                  <a:pt x="770021" y="2647057"/>
                </a:cubicBezTo>
                <a:cubicBezTo>
                  <a:pt x="736313" y="2665784"/>
                  <a:pt x="705852" y="2689836"/>
                  <a:pt x="673768" y="2711225"/>
                </a:cubicBezTo>
                <a:cubicBezTo>
                  <a:pt x="657726" y="2721920"/>
                  <a:pt x="644922" y="2743309"/>
                  <a:pt x="625642" y="2743309"/>
                </a:cubicBezTo>
                <a:lnTo>
                  <a:pt x="593558" y="2743309"/>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Freeform 8">
            <a:extLst>
              <a:ext uri="{FF2B5EF4-FFF2-40B4-BE49-F238E27FC236}">
                <a16:creationId xmlns:a16="http://schemas.microsoft.com/office/drawing/2014/main" id="{03CE2DF1-BD82-46DC-183F-2E3D9CAB525B}"/>
              </a:ext>
            </a:extLst>
          </p:cNvPr>
          <p:cNvSpPr/>
          <p:nvPr/>
        </p:nvSpPr>
        <p:spPr>
          <a:xfrm>
            <a:off x="10499185" y="4447111"/>
            <a:ext cx="826542" cy="1039289"/>
          </a:xfrm>
          <a:custGeom>
            <a:avLst/>
            <a:gdLst>
              <a:gd name="connsiteX0" fmla="*/ 577515 w 2229852"/>
              <a:gd name="connsiteY0" fmla="*/ 2663099 h 2743309"/>
              <a:gd name="connsiteX1" fmla="*/ 465221 w 2229852"/>
              <a:gd name="connsiteY1" fmla="*/ 2486636 h 2743309"/>
              <a:gd name="connsiteX2" fmla="*/ 401052 w 2229852"/>
              <a:gd name="connsiteY2" fmla="*/ 2358299 h 2743309"/>
              <a:gd name="connsiteX3" fmla="*/ 352926 w 2229852"/>
              <a:gd name="connsiteY3" fmla="*/ 2246004 h 2743309"/>
              <a:gd name="connsiteX4" fmla="*/ 304800 w 2229852"/>
              <a:gd name="connsiteY4" fmla="*/ 2165793 h 2743309"/>
              <a:gd name="connsiteX5" fmla="*/ 272715 w 2229852"/>
              <a:gd name="connsiteY5" fmla="*/ 2117667 h 2743309"/>
              <a:gd name="connsiteX6" fmla="*/ 240631 w 2229852"/>
              <a:gd name="connsiteY6" fmla="*/ 2053499 h 2743309"/>
              <a:gd name="connsiteX7" fmla="*/ 208547 w 2229852"/>
              <a:gd name="connsiteY7" fmla="*/ 2005372 h 2743309"/>
              <a:gd name="connsiteX8" fmla="*/ 176463 w 2229852"/>
              <a:gd name="connsiteY8" fmla="*/ 1925162 h 2743309"/>
              <a:gd name="connsiteX9" fmla="*/ 144379 w 2229852"/>
              <a:gd name="connsiteY9" fmla="*/ 1812867 h 2743309"/>
              <a:gd name="connsiteX10" fmla="*/ 112294 w 2229852"/>
              <a:gd name="connsiteY10" fmla="*/ 1748699 h 2743309"/>
              <a:gd name="connsiteX11" fmla="*/ 96252 w 2229852"/>
              <a:gd name="connsiteY11" fmla="*/ 1684530 h 2743309"/>
              <a:gd name="connsiteX12" fmla="*/ 48126 w 2229852"/>
              <a:gd name="connsiteY12" fmla="*/ 1524109 h 2743309"/>
              <a:gd name="connsiteX13" fmla="*/ 16042 w 2229852"/>
              <a:gd name="connsiteY13" fmla="*/ 1347646 h 2743309"/>
              <a:gd name="connsiteX14" fmla="*/ 0 w 2229852"/>
              <a:gd name="connsiteY14" fmla="*/ 1299520 h 2743309"/>
              <a:gd name="connsiteX15" fmla="*/ 16042 w 2229852"/>
              <a:gd name="connsiteY15" fmla="*/ 930551 h 2743309"/>
              <a:gd name="connsiteX16" fmla="*/ 48126 w 2229852"/>
              <a:gd name="connsiteY16" fmla="*/ 866383 h 2743309"/>
              <a:gd name="connsiteX17" fmla="*/ 96252 w 2229852"/>
              <a:gd name="connsiteY17" fmla="*/ 802214 h 2743309"/>
              <a:gd name="connsiteX18" fmla="*/ 256673 w 2229852"/>
              <a:gd name="connsiteY18" fmla="*/ 657836 h 2743309"/>
              <a:gd name="connsiteX19" fmla="*/ 385010 w 2229852"/>
              <a:gd name="connsiteY19" fmla="*/ 577625 h 2743309"/>
              <a:gd name="connsiteX20" fmla="*/ 513347 w 2229852"/>
              <a:gd name="connsiteY20" fmla="*/ 481372 h 2743309"/>
              <a:gd name="connsiteX21" fmla="*/ 609600 w 2229852"/>
              <a:gd name="connsiteY21" fmla="*/ 417204 h 2743309"/>
              <a:gd name="connsiteX22" fmla="*/ 673768 w 2229852"/>
              <a:gd name="connsiteY22" fmla="*/ 369078 h 2743309"/>
              <a:gd name="connsiteX23" fmla="*/ 818147 w 2229852"/>
              <a:gd name="connsiteY23" fmla="*/ 304909 h 2743309"/>
              <a:gd name="connsiteX24" fmla="*/ 866273 w 2229852"/>
              <a:gd name="connsiteY24" fmla="*/ 288867 h 2743309"/>
              <a:gd name="connsiteX25" fmla="*/ 946484 w 2229852"/>
              <a:gd name="connsiteY25" fmla="*/ 240741 h 2743309"/>
              <a:gd name="connsiteX26" fmla="*/ 1058779 w 2229852"/>
              <a:gd name="connsiteY26" fmla="*/ 208657 h 2743309"/>
              <a:gd name="connsiteX27" fmla="*/ 1106905 w 2229852"/>
              <a:gd name="connsiteY27" fmla="*/ 176572 h 2743309"/>
              <a:gd name="connsiteX28" fmla="*/ 1155031 w 2229852"/>
              <a:gd name="connsiteY28" fmla="*/ 160530 h 2743309"/>
              <a:gd name="connsiteX29" fmla="*/ 1203158 w 2229852"/>
              <a:gd name="connsiteY29" fmla="*/ 112404 h 2743309"/>
              <a:gd name="connsiteX30" fmla="*/ 1299410 w 2229852"/>
              <a:gd name="connsiteY30" fmla="*/ 64278 h 2743309"/>
              <a:gd name="connsiteX31" fmla="*/ 1379621 w 2229852"/>
              <a:gd name="connsiteY31" fmla="*/ 109 h 2743309"/>
              <a:gd name="connsiteX32" fmla="*/ 1427747 w 2229852"/>
              <a:gd name="connsiteY32" fmla="*/ 48236 h 2743309"/>
              <a:gd name="connsiteX33" fmla="*/ 1443789 w 2229852"/>
              <a:gd name="connsiteY33" fmla="*/ 96362 h 2743309"/>
              <a:gd name="connsiteX34" fmla="*/ 1475873 w 2229852"/>
              <a:gd name="connsiteY34" fmla="*/ 160530 h 2743309"/>
              <a:gd name="connsiteX35" fmla="*/ 1636294 w 2229852"/>
              <a:gd name="connsiteY35" fmla="*/ 353036 h 2743309"/>
              <a:gd name="connsiteX36" fmla="*/ 1700463 w 2229852"/>
              <a:gd name="connsiteY36" fmla="*/ 401162 h 2743309"/>
              <a:gd name="connsiteX37" fmla="*/ 1796715 w 2229852"/>
              <a:gd name="connsiteY37" fmla="*/ 497414 h 2743309"/>
              <a:gd name="connsiteX38" fmla="*/ 1844842 w 2229852"/>
              <a:gd name="connsiteY38" fmla="*/ 529499 h 2743309"/>
              <a:gd name="connsiteX39" fmla="*/ 1941094 w 2229852"/>
              <a:gd name="connsiteY39" fmla="*/ 625751 h 2743309"/>
              <a:gd name="connsiteX40" fmla="*/ 1973179 w 2229852"/>
              <a:gd name="connsiteY40" fmla="*/ 657836 h 2743309"/>
              <a:gd name="connsiteX41" fmla="*/ 2069431 w 2229852"/>
              <a:gd name="connsiteY41" fmla="*/ 722004 h 2743309"/>
              <a:gd name="connsiteX42" fmla="*/ 2133600 w 2229852"/>
              <a:gd name="connsiteY42" fmla="*/ 818257 h 2743309"/>
              <a:gd name="connsiteX43" fmla="*/ 2181726 w 2229852"/>
              <a:gd name="connsiteY43" fmla="*/ 914509 h 2743309"/>
              <a:gd name="connsiteX44" fmla="*/ 2229852 w 2229852"/>
              <a:gd name="connsiteY44" fmla="*/ 1123057 h 2743309"/>
              <a:gd name="connsiteX45" fmla="*/ 2213810 w 2229852"/>
              <a:gd name="connsiteY45" fmla="*/ 1235351 h 2743309"/>
              <a:gd name="connsiteX46" fmla="*/ 2165684 w 2229852"/>
              <a:gd name="connsiteY46" fmla="*/ 1267436 h 2743309"/>
              <a:gd name="connsiteX47" fmla="*/ 2101515 w 2229852"/>
              <a:gd name="connsiteY47" fmla="*/ 1315562 h 2743309"/>
              <a:gd name="connsiteX48" fmla="*/ 2069431 w 2229852"/>
              <a:gd name="connsiteY48" fmla="*/ 1363688 h 2743309"/>
              <a:gd name="connsiteX49" fmla="*/ 2053389 w 2229852"/>
              <a:gd name="connsiteY49" fmla="*/ 1411814 h 2743309"/>
              <a:gd name="connsiteX50" fmla="*/ 2005263 w 2229852"/>
              <a:gd name="connsiteY50" fmla="*/ 1459941 h 2743309"/>
              <a:gd name="connsiteX51" fmla="*/ 1925052 w 2229852"/>
              <a:gd name="connsiteY51" fmla="*/ 1588278 h 2743309"/>
              <a:gd name="connsiteX52" fmla="*/ 1876926 w 2229852"/>
              <a:gd name="connsiteY52" fmla="*/ 1636404 h 2743309"/>
              <a:gd name="connsiteX53" fmla="*/ 1828800 w 2229852"/>
              <a:gd name="connsiteY53" fmla="*/ 1700572 h 2743309"/>
              <a:gd name="connsiteX54" fmla="*/ 1796715 w 2229852"/>
              <a:gd name="connsiteY54" fmla="*/ 1732657 h 2743309"/>
              <a:gd name="connsiteX55" fmla="*/ 1732547 w 2229852"/>
              <a:gd name="connsiteY55" fmla="*/ 1828909 h 2743309"/>
              <a:gd name="connsiteX56" fmla="*/ 1652337 w 2229852"/>
              <a:gd name="connsiteY56" fmla="*/ 1925162 h 2743309"/>
              <a:gd name="connsiteX57" fmla="*/ 1620252 w 2229852"/>
              <a:gd name="connsiteY57" fmla="*/ 1957246 h 2743309"/>
              <a:gd name="connsiteX58" fmla="*/ 1572126 w 2229852"/>
              <a:gd name="connsiteY58" fmla="*/ 2021414 h 2743309"/>
              <a:gd name="connsiteX59" fmla="*/ 1427747 w 2229852"/>
              <a:gd name="connsiteY59" fmla="*/ 2149751 h 2743309"/>
              <a:gd name="connsiteX60" fmla="*/ 1347537 w 2229852"/>
              <a:gd name="connsiteY60" fmla="*/ 2213920 h 2743309"/>
              <a:gd name="connsiteX61" fmla="*/ 1267326 w 2229852"/>
              <a:gd name="connsiteY61" fmla="*/ 2294130 h 2743309"/>
              <a:gd name="connsiteX62" fmla="*/ 1138989 w 2229852"/>
              <a:gd name="connsiteY62" fmla="*/ 2406425 h 2743309"/>
              <a:gd name="connsiteX63" fmla="*/ 1106905 w 2229852"/>
              <a:gd name="connsiteY63" fmla="*/ 2454551 h 2743309"/>
              <a:gd name="connsiteX64" fmla="*/ 1058779 w 2229852"/>
              <a:gd name="connsiteY64" fmla="*/ 2486636 h 2743309"/>
              <a:gd name="connsiteX65" fmla="*/ 962526 w 2229852"/>
              <a:gd name="connsiteY65" fmla="*/ 2550804 h 2743309"/>
              <a:gd name="connsiteX66" fmla="*/ 866273 w 2229852"/>
              <a:gd name="connsiteY66" fmla="*/ 2598930 h 2743309"/>
              <a:gd name="connsiteX67" fmla="*/ 818147 w 2229852"/>
              <a:gd name="connsiteY67" fmla="*/ 2631014 h 2743309"/>
              <a:gd name="connsiteX68" fmla="*/ 770021 w 2229852"/>
              <a:gd name="connsiteY68" fmla="*/ 2647057 h 2743309"/>
              <a:gd name="connsiteX69" fmla="*/ 673768 w 2229852"/>
              <a:gd name="connsiteY69" fmla="*/ 2711225 h 2743309"/>
              <a:gd name="connsiteX70" fmla="*/ 625642 w 2229852"/>
              <a:gd name="connsiteY70" fmla="*/ 2743309 h 2743309"/>
              <a:gd name="connsiteX71" fmla="*/ 593558 w 2229852"/>
              <a:gd name="connsiteY71" fmla="*/ 2743309 h 274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229852" h="2743309">
                <a:moveTo>
                  <a:pt x="577515" y="2663099"/>
                </a:moveTo>
                <a:cubicBezTo>
                  <a:pt x="540084" y="2604278"/>
                  <a:pt x="496401" y="2548996"/>
                  <a:pt x="465221" y="2486636"/>
                </a:cubicBezTo>
                <a:cubicBezTo>
                  <a:pt x="443831" y="2443857"/>
                  <a:pt x="416176" y="2403673"/>
                  <a:pt x="401052" y="2358299"/>
                </a:cubicBezTo>
                <a:cubicBezTo>
                  <a:pt x="382120" y="2301501"/>
                  <a:pt x="385965" y="2305475"/>
                  <a:pt x="352926" y="2246004"/>
                </a:cubicBezTo>
                <a:cubicBezTo>
                  <a:pt x="337784" y="2218747"/>
                  <a:pt x="321326" y="2192234"/>
                  <a:pt x="304800" y="2165793"/>
                </a:cubicBezTo>
                <a:cubicBezTo>
                  <a:pt x="294581" y="2149443"/>
                  <a:pt x="282281" y="2134407"/>
                  <a:pt x="272715" y="2117667"/>
                </a:cubicBezTo>
                <a:cubicBezTo>
                  <a:pt x="260850" y="2096904"/>
                  <a:pt x="252496" y="2074262"/>
                  <a:pt x="240631" y="2053499"/>
                </a:cubicBezTo>
                <a:cubicBezTo>
                  <a:pt x="231065" y="2036759"/>
                  <a:pt x="217169" y="2022617"/>
                  <a:pt x="208547" y="2005372"/>
                </a:cubicBezTo>
                <a:cubicBezTo>
                  <a:pt x="195669" y="1979616"/>
                  <a:pt x="185569" y="1952481"/>
                  <a:pt x="176463" y="1925162"/>
                </a:cubicBezTo>
                <a:cubicBezTo>
                  <a:pt x="156113" y="1864112"/>
                  <a:pt x="167552" y="1866935"/>
                  <a:pt x="144379" y="1812867"/>
                </a:cubicBezTo>
                <a:cubicBezTo>
                  <a:pt x="134959" y="1790886"/>
                  <a:pt x="122989" y="1770088"/>
                  <a:pt x="112294" y="1748699"/>
                </a:cubicBezTo>
                <a:cubicBezTo>
                  <a:pt x="106947" y="1727309"/>
                  <a:pt x="102587" y="1705648"/>
                  <a:pt x="96252" y="1684530"/>
                </a:cubicBezTo>
                <a:cubicBezTo>
                  <a:pt x="71696" y="1602678"/>
                  <a:pt x="62917" y="1598064"/>
                  <a:pt x="48126" y="1524109"/>
                </a:cubicBezTo>
                <a:cubicBezTo>
                  <a:pt x="33825" y="1452601"/>
                  <a:pt x="33246" y="1416463"/>
                  <a:pt x="16042" y="1347646"/>
                </a:cubicBezTo>
                <a:cubicBezTo>
                  <a:pt x="11941" y="1331241"/>
                  <a:pt x="5347" y="1315562"/>
                  <a:pt x="0" y="1299520"/>
                </a:cubicBezTo>
                <a:cubicBezTo>
                  <a:pt x="5347" y="1176530"/>
                  <a:pt x="2447" y="1052904"/>
                  <a:pt x="16042" y="930551"/>
                </a:cubicBezTo>
                <a:cubicBezTo>
                  <a:pt x="18683" y="906783"/>
                  <a:pt x="35452" y="886662"/>
                  <a:pt x="48126" y="866383"/>
                </a:cubicBezTo>
                <a:cubicBezTo>
                  <a:pt x="62296" y="843710"/>
                  <a:pt x="78366" y="822087"/>
                  <a:pt x="96252" y="802214"/>
                </a:cubicBezTo>
                <a:cubicBezTo>
                  <a:pt x="163819" y="727139"/>
                  <a:pt x="184249" y="709567"/>
                  <a:pt x="256673" y="657836"/>
                </a:cubicBezTo>
                <a:cubicBezTo>
                  <a:pt x="421525" y="540084"/>
                  <a:pt x="141457" y="746239"/>
                  <a:pt x="385010" y="577625"/>
                </a:cubicBezTo>
                <a:cubicBezTo>
                  <a:pt x="428976" y="547187"/>
                  <a:pt x="468854" y="511034"/>
                  <a:pt x="513347" y="481372"/>
                </a:cubicBezTo>
                <a:cubicBezTo>
                  <a:pt x="545431" y="459983"/>
                  <a:pt x="578752" y="440340"/>
                  <a:pt x="609600" y="417204"/>
                </a:cubicBezTo>
                <a:cubicBezTo>
                  <a:pt x="630989" y="401162"/>
                  <a:pt x="651095" y="383248"/>
                  <a:pt x="673768" y="369078"/>
                </a:cubicBezTo>
                <a:cubicBezTo>
                  <a:pt x="710228" y="346291"/>
                  <a:pt x="780113" y="319172"/>
                  <a:pt x="818147" y="304909"/>
                </a:cubicBezTo>
                <a:cubicBezTo>
                  <a:pt x="833980" y="298972"/>
                  <a:pt x="851148" y="296429"/>
                  <a:pt x="866273" y="288867"/>
                </a:cubicBezTo>
                <a:cubicBezTo>
                  <a:pt x="894162" y="274923"/>
                  <a:pt x="918595" y="254685"/>
                  <a:pt x="946484" y="240741"/>
                </a:cubicBezTo>
                <a:cubicBezTo>
                  <a:pt x="969499" y="229233"/>
                  <a:pt x="1038218" y="213797"/>
                  <a:pt x="1058779" y="208657"/>
                </a:cubicBezTo>
                <a:cubicBezTo>
                  <a:pt x="1074821" y="197962"/>
                  <a:pt x="1089660" y="185195"/>
                  <a:pt x="1106905" y="176572"/>
                </a:cubicBezTo>
                <a:cubicBezTo>
                  <a:pt x="1122029" y="169010"/>
                  <a:pt x="1140961" y="169910"/>
                  <a:pt x="1155031" y="160530"/>
                </a:cubicBezTo>
                <a:cubicBezTo>
                  <a:pt x="1173908" y="147946"/>
                  <a:pt x="1185729" y="126928"/>
                  <a:pt x="1203158" y="112404"/>
                </a:cubicBezTo>
                <a:cubicBezTo>
                  <a:pt x="1244623" y="77851"/>
                  <a:pt x="1251176" y="80356"/>
                  <a:pt x="1299410" y="64278"/>
                </a:cubicBezTo>
                <a:cubicBezTo>
                  <a:pt x="1311110" y="52578"/>
                  <a:pt x="1362273" y="-2782"/>
                  <a:pt x="1379621" y="109"/>
                </a:cubicBezTo>
                <a:cubicBezTo>
                  <a:pt x="1401999" y="3839"/>
                  <a:pt x="1411705" y="32194"/>
                  <a:pt x="1427747" y="48236"/>
                </a:cubicBezTo>
                <a:cubicBezTo>
                  <a:pt x="1433094" y="64278"/>
                  <a:pt x="1437128" y="80819"/>
                  <a:pt x="1443789" y="96362"/>
                </a:cubicBezTo>
                <a:cubicBezTo>
                  <a:pt x="1453209" y="118342"/>
                  <a:pt x="1463569" y="140024"/>
                  <a:pt x="1475873" y="160530"/>
                </a:cubicBezTo>
                <a:cubicBezTo>
                  <a:pt x="1520337" y="234636"/>
                  <a:pt x="1565579" y="300000"/>
                  <a:pt x="1636294" y="353036"/>
                </a:cubicBezTo>
                <a:cubicBezTo>
                  <a:pt x="1657684" y="369078"/>
                  <a:pt x="1680590" y="383276"/>
                  <a:pt x="1700463" y="401162"/>
                </a:cubicBezTo>
                <a:cubicBezTo>
                  <a:pt x="1734189" y="431515"/>
                  <a:pt x="1758962" y="472245"/>
                  <a:pt x="1796715" y="497414"/>
                </a:cubicBezTo>
                <a:cubicBezTo>
                  <a:pt x="1812757" y="508109"/>
                  <a:pt x="1830432" y="516690"/>
                  <a:pt x="1844842" y="529499"/>
                </a:cubicBezTo>
                <a:cubicBezTo>
                  <a:pt x="1878755" y="559644"/>
                  <a:pt x="1909010" y="593667"/>
                  <a:pt x="1941094" y="625751"/>
                </a:cubicBezTo>
                <a:cubicBezTo>
                  <a:pt x="1951789" y="636446"/>
                  <a:pt x="1960594" y="649446"/>
                  <a:pt x="1973179" y="657836"/>
                </a:cubicBezTo>
                <a:lnTo>
                  <a:pt x="2069431" y="722004"/>
                </a:lnTo>
                <a:cubicBezTo>
                  <a:pt x="2090821" y="754088"/>
                  <a:pt x="2121406" y="781675"/>
                  <a:pt x="2133600" y="818257"/>
                </a:cubicBezTo>
                <a:cubicBezTo>
                  <a:pt x="2155739" y="884674"/>
                  <a:pt x="2140262" y="852313"/>
                  <a:pt x="2181726" y="914509"/>
                </a:cubicBezTo>
                <a:cubicBezTo>
                  <a:pt x="2220423" y="1069298"/>
                  <a:pt x="2205162" y="999607"/>
                  <a:pt x="2229852" y="1123057"/>
                </a:cubicBezTo>
                <a:cubicBezTo>
                  <a:pt x="2224505" y="1160488"/>
                  <a:pt x="2229167" y="1200799"/>
                  <a:pt x="2213810" y="1235351"/>
                </a:cubicBezTo>
                <a:cubicBezTo>
                  <a:pt x="2205980" y="1252970"/>
                  <a:pt x="2181373" y="1256230"/>
                  <a:pt x="2165684" y="1267436"/>
                </a:cubicBezTo>
                <a:cubicBezTo>
                  <a:pt x="2143927" y="1282977"/>
                  <a:pt x="2122905" y="1299520"/>
                  <a:pt x="2101515" y="1315562"/>
                </a:cubicBezTo>
                <a:cubicBezTo>
                  <a:pt x="2090820" y="1331604"/>
                  <a:pt x="2078053" y="1346443"/>
                  <a:pt x="2069431" y="1363688"/>
                </a:cubicBezTo>
                <a:cubicBezTo>
                  <a:pt x="2061869" y="1378813"/>
                  <a:pt x="2062769" y="1397744"/>
                  <a:pt x="2053389" y="1411814"/>
                </a:cubicBezTo>
                <a:cubicBezTo>
                  <a:pt x="2040805" y="1430691"/>
                  <a:pt x="2019787" y="1442512"/>
                  <a:pt x="2005263" y="1459941"/>
                </a:cubicBezTo>
                <a:cubicBezTo>
                  <a:pt x="1977258" y="1493548"/>
                  <a:pt x="1948531" y="1556973"/>
                  <a:pt x="1925052" y="1588278"/>
                </a:cubicBezTo>
                <a:cubicBezTo>
                  <a:pt x="1911440" y="1606427"/>
                  <a:pt x="1891690" y="1619179"/>
                  <a:pt x="1876926" y="1636404"/>
                </a:cubicBezTo>
                <a:cubicBezTo>
                  <a:pt x="1859526" y="1656704"/>
                  <a:pt x="1845916" y="1680032"/>
                  <a:pt x="1828800" y="1700572"/>
                </a:cubicBezTo>
                <a:cubicBezTo>
                  <a:pt x="1819117" y="1712191"/>
                  <a:pt x="1805790" y="1720557"/>
                  <a:pt x="1796715" y="1732657"/>
                </a:cubicBezTo>
                <a:cubicBezTo>
                  <a:pt x="1773579" y="1763505"/>
                  <a:pt x="1759813" y="1801643"/>
                  <a:pt x="1732547" y="1828909"/>
                </a:cubicBezTo>
                <a:cubicBezTo>
                  <a:pt x="1618214" y="1943245"/>
                  <a:pt x="1741685" y="1813479"/>
                  <a:pt x="1652337" y="1925162"/>
                </a:cubicBezTo>
                <a:cubicBezTo>
                  <a:pt x="1642889" y="1936972"/>
                  <a:pt x="1629935" y="1945627"/>
                  <a:pt x="1620252" y="1957246"/>
                </a:cubicBezTo>
                <a:cubicBezTo>
                  <a:pt x="1603135" y="1977786"/>
                  <a:pt x="1589889" y="2001431"/>
                  <a:pt x="1572126" y="2021414"/>
                </a:cubicBezTo>
                <a:cubicBezTo>
                  <a:pt x="1477332" y="2128057"/>
                  <a:pt x="1519108" y="2073616"/>
                  <a:pt x="1427747" y="2149751"/>
                </a:cubicBezTo>
                <a:cubicBezTo>
                  <a:pt x="1336310" y="2225949"/>
                  <a:pt x="1466528" y="2134593"/>
                  <a:pt x="1347537" y="2213920"/>
                </a:cubicBezTo>
                <a:cubicBezTo>
                  <a:pt x="1283366" y="2310174"/>
                  <a:pt x="1352885" y="2219266"/>
                  <a:pt x="1267326" y="2294130"/>
                </a:cubicBezTo>
                <a:cubicBezTo>
                  <a:pt x="1117176" y="2425511"/>
                  <a:pt x="1247286" y="2334227"/>
                  <a:pt x="1138989" y="2406425"/>
                </a:cubicBezTo>
                <a:cubicBezTo>
                  <a:pt x="1128294" y="2422467"/>
                  <a:pt x="1120538" y="2440918"/>
                  <a:pt x="1106905" y="2454551"/>
                </a:cubicBezTo>
                <a:cubicBezTo>
                  <a:pt x="1093272" y="2468184"/>
                  <a:pt x="1073834" y="2474592"/>
                  <a:pt x="1058779" y="2486636"/>
                </a:cubicBezTo>
                <a:cubicBezTo>
                  <a:pt x="951565" y="2572408"/>
                  <a:pt x="1132273" y="2453806"/>
                  <a:pt x="962526" y="2550804"/>
                </a:cubicBezTo>
                <a:cubicBezTo>
                  <a:pt x="875452" y="2600560"/>
                  <a:pt x="954510" y="2569518"/>
                  <a:pt x="866273" y="2598930"/>
                </a:cubicBezTo>
                <a:cubicBezTo>
                  <a:pt x="850231" y="2609625"/>
                  <a:pt x="835392" y="2622392"/>
                  <a:pt x="818147" y="2631014"/>
                </a:cubicBezTo>
                <a:cubicBezTo>
                  <a:pt x="803022" y="2638576"/>
                  <a:pt x="784803" y="2638845"/>
                  <a:pt x="770021" y="2647057"/>
                </a:cubicBezTo>
                <a:cubicBezTo>
                  <a:pt x="736313" y="2665784"/>
                  <a:pt x="705852" y="2689836"/>
                  <a:pt x="673768" y="2711225"/>
                </a:cubicBezTo>
                <a:cubicBezTo>
                  <a:pt x="657726" y="2721920"/>
                  <a:pt x="644922" y="2743309"/>
                  <a:pt x="625642" y="2743309"/>
                </a:cubicBezTo>
                <a:lnTo>
                  <a:pt x="593558" y="2743309"/>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9">
            <a:extLst>
              <a:ext uri="{FF2B5EF4-FFF2-40B4-BE49-F238E27FC236}">
                <a16:creationId xmlns:a16="http://schemas.microsoft.com/office/drawing/2014/main" id="{B827E92B-4480-5B0C-81B4-83F5B6EF0C6D}"/>
              </a:ext>
            </a:extLst>
          </p:cNvPr>
          <p:cNvSpPr/>
          <p:nvPr/>
        </p:nvSpPr>
        <p:spPr>
          <a:xfrm>
            <a:off x="10486780" y="3108181"/>
            <a:ext cx="826542" cy="1039289"/>
          </a:xfrm>
          <a:custGeom>
            <a:avLst/>
            <a:gdLst>
              <a:gd name="connsiteX0" fmla="*/ 577515 w 2229852"/>
              <a:gd name="connsiteY0" fmla="*/ 2663099 h 2743309"/>
              <a:gd name="connsiteX1" fmla="*/ 465221 w 2229852"/>
              <a:gd name="connsiteY1" fmla="*/ 2486636 h 2743309"/>
              <a:gd name="connsiteX2" fmla="*/ 401052 w 2229852"/>
              <a:gd name="connsiteY2" fmla="*/ 2358299 h 2743309"/>
              <a:gd name="connsiteX3" fmla="*/ 352926 w 2229852"/>
              <a:gd name="connsiteY3" fmla="*/ 2246004 h 2743309"/>
              <a:gd name="connsiteX4" fmla="*/ 304800 w 2229852"/>
              <a:gd name="connsiteY4" fmla="*/ 2165793 h 2743309"/>
              <a:gd name="connsiteX5" fmla="*/ 272715 w 2229852"/>
              <a:gd name="connsiteY5" fmla="*/ 2117667 h 2743309"/>
              <a:gd name="connsiteX6" fmla="*/ 240631 w 2229852"/>
              <a:gd name="connsiteY6" fmla="*/ 2053499 h 2743309"/>
              <a:gd name="connsiteX7" fmla="*/ 208547 w 2229852"/>
              <a:gd name="connsiteY7" fmla="*/ 2005372 h 2743309"/>
              <a:gd name="connsiteX8" fmla="*/ 176463 w 2229852"/>
              <a:gd name="connsiteY8" fmla="*/ 1925162 h 2743309"/>
              <a:gd name="connsiteX9" fmla="*/ 144379 w 2229852"/>
              <a:gd name="connsiteY9" fmla="*/ 1812867 h 2743309"/>
              <a:gd name="connsiteX10" fmla="*/ 112294 w 2229852"/>
              <a:gd name="connsiteY10" fmla="*/ 1748699 h 2743309"/>
              <a:gd name="connsiteX11" fmla="*/ 96252 w 2229852"/>
              <a:gd name="connsiteY11" fmla="*/ 1684530 h 2743309"/>
              <a:gd name="connsiteX12" fmla="*/ 48126 w 2229852"/>
              <a:gd name="connsiteY12" fmla="*/ 1524109 h 2743309"/>
              <a:gd name="connsiteX13" fmla="*/ 16042 w 2229852"/>
              <a:gd name="connsiteY13" fmla="*/ 1347646 h 2743309"/>
              <a:gd name="connsiteX14" fmla="*/ 0 w 2229852"/>
              <a:gd name="connsiteY14" fmla="*/ 1299520 h 2743309"/>
              <a:gd name="connsiteX15" fmla="*/ 16042 w 2229852"/>
              <a:gd name="connsiteY15" fmla="*/ 930551 h 2743309"/>
              <a:gd name="connsiteX16" fmla="*/ 48126 w 2229852"/>
              <a:gd name="connsiteY16" fmla="*/ 866383 h 2743309"/>
              <a:gd name="connsiteX17" fmla="*/ 96252 w 2229852"/>
              <a:gd name="connsiteY17" fmla="*/ 802214 h 2743309"/>
              <a:gd name="connsiteX18" fmla="*/ 256673 w 2229852"/>
              <a:gd name="connsiteY18" fmla="*/ 657836 h 2743309"/>
              <a:gd name="connsiteX19" fmla="*/ 385010 w 2229852"/>
              <a:gd name="connsiteY19" fmla="*/ 577625 h 2743309"/>
              <a:gd name="connsiteX20" fmla="*/ 513347 w 2229852"/>
              <a:gd name="connsiteY20" fmla="*/ 481372 h 2743309"/>
              <a:gd name="connsiteX21" fmla="*/ 609600 w 2229852"/>
              <a:gd name="connsiteY21" fmla="*/ 417204 h 2743309"/>
              <a:gd name="connsiteX22" fmla="*/ 673768 w 2229852"/>
              <a:gd name="connsiteY22" fmla="*/ 369078 h 2743309"/>
              <a:gd name="connsiteX23" fmla="*/ 818147 w 2229852"/>
              <a:gd name="connsiteY23" fmla="*/ 304909 h 2743309"/>
              <a:gd name="connsiteX24" fmla="*/ 866273 w 2229852"/>
              <a:gd name="connsiteY24" fmla="*/ 288867 h 2743309"/>
              <a:gd name="connsiteX25" fmla="*/ 946484 w 2229852"/>
              <a:gd name="connsiteY25" fmla="*/ 240741 h 2743309"/>
              <a:gd name="connsiteX26" fmla="*/ 1058779 w 2229852"/>
              <a:gd name="connsiteY26" fmla="*/ 208657 h 2743309"/>
              <a:gd name="connsiteX27" fmla="*/ 1106905 w 2229852"/>
              <a:gd name="connsiteY27" fmla="*/ 176572 h 2743309"/>
              <a:gd name="connsiteX28" fmla="*/ 1155031 w 2229852"/>
              <a:gd name="connsiteY28" fmla="*/ 160530 h 2743309"/>
              <a:gd name="connsiteX29" fmla="*/ 1203158 w 2229852"/>
              <a:gd name="connsiteY29" fmla="*/ 112404 h 2743309"/>
              <a:gd name="connsiteX30" fmla="*/ 1299410 w 2229852"/>
              <a:gd name="connsiteY30" fmla="*/ 64278 h 2743309"/>
              <a:gd name="connsiteX31" fmla="*/ 1379621 w 2229852"/>
              <a:gd name="connsiteY31" fmla="*/ 109 h 2743309"/>
              <a:gd name="connsiteX32" fmla="*/ 1427747 w 2229852"/>
              <a:gd name="connsiteY32" fmla="*/ 48236 h 2743309"/>
              <a:gd name="connsiteX33" fmla="*/ 1443789 w 2229852"/>
              <a:gd name="connsiteY33" fmla="*/ 96362 h 2743309"/>
              <a:gd name="connsiteX34" fmla="*/ 1475873 w 2229852"/>
              <a:gd name="connsiteY34" fmla="*/ 160530 h 2743309"/>
              <a:gd name="connsiteX35" fmla="*/ 1636294 w 2229852"/>
              <a:gd name="connsiteY35" fmla="*/ 353036 h 2743309"/>
              <a:gd name="connsiteX36" fmla="*/ 1700463 w 2229852"/>
              <a:gd name="connsiteY36" fmla="*/ 401162 h 2743309"/>
              <a:gd name="connsiteX37" fmla="*/ 1796715 w 2229852"/>
              <a:gd name="connsiteY37" fmla="*/ 497414 h 2743309"/>
              <a:gd name="connsiteX38" fmla="*/ 1844842 w 2229852"/>
              <a:gd name="connsiteY38" fmla="*/ 529499 h 2743309"/>
              <a:gd name="connsiteX39" fmla="*/ 1941094 w 2229852"/>
              <a:gd name="connsiteY39" fmla="*/ 625751 h 2743309"/>
              <a:gd name="connsiteX40" fmla="*/ 1973179 w 2229852"/>
              <a:gd name="connsiteY40" fmla="*/ 657836 h 2743309"/>
              <a:gd name="connsiteX41" fmla="*/ 2069431 w 2229852"/>
              <a:gd name="connsiteY41" fmla="*/ 722004 h 2743309"/>
              <a:gd name="connsiteX42" fmla="*/ 2133600 w 2229852"/>
              <a:gd name="connsiteY42" fmla="*/ 818257 h 2743309"/>
              <a:gd name="connsiteX43" fmla="*/ 2181726 w 2229852"/>
              <a:gd name="connsiteY43" fmla="*/ 914509 h 2743309"/>
              <a:gd name="connsiteX44" fmla="*/ 2229852 w 2229852"/>
              <a:gd name="connsiteY44" fmla="*/ 1123057 h 2743309"/>
              <a:gd name="connsiteX45" fmla="*/ 2213810 w 2229852"/>
              <a:gd name="connsiteY45" fmla="*/ 1235351 h 2743309"/>
              <a:gd name="connsiteX46" fmla="*/ 2165684 w 2229852"/>
              <a:gd name="connsiteY46" fmla="*/ 1267436 h 2743309"/>
              <a:gd name="connsiteX47" fmla="*/ 2101515 w 2229852"/>
              <a:gd name="connsiteY47" fmla="*/ 1315562 h 2743309"/>
              <a:gd name="connsiteX48" fmla="*/ 2069431 w 2229852"/>
              <a:gd name="connsiteY48" fmla="*/ 1363688 h 2743309"/>
              <a:gd name="connsiteX49" fmla="*/ 2053389 w 2229852"/>
              <a:gd name="connsiteY49" fmla="*/ 1411814 h 2743309"/>
              <a:gd name="connsiteX50" fmla="*/ 2005263 w 2229852"/>
              <a:gd name="connsiteY50" fmla="*/ 1459941 h 2743309"/>
              <a:gd name="connsiteX51" fmla="*/ 1925052 w 2229852"/>
              <a:gd name="connsiteY51" fmla="*/ 1588278 h 2743309"/>
              <a:gd name="connsiteX52" fmla="*/ 1876926 w 2229852"/>
              <a:gd name="connsiteY52" fmla="*/ 1636404 h 2743309"/>
              <a:gd name="connsiteX53" fmla="*/ 1828800 w 2229852"/>
              <a:gd name="connsiteY53" fmla="*/ 1700572 h 2743309"/>
              <a:gd name="connsiteX54" fmla="*/ 1796715 w 2229852"/>
              <a:gd name="connsiteY54" fmla="*/ 1732657 h 2743309"/>
              <a:gd name="connsiteX55" fmla="*/ 1732547 w 2229852"/>
              <a:gd name="connsiteY55" fmla="*/ 1828909 h 2743309"/>
              <a:gd name="connsiteX56" fmla="*/ 1652337 w 2229852"/>
              <a:gd name="connsiteY56" fmla="*/ 1925162 h 2743309"/>
              <a:gd name="connsiteX57" fmla="*/ 1620252 w 2229852"/>
              <a:gd name="connsiteY57" fmla="*/ 1957246 h 2743309"/>
              <a:gd name="connsiteX58" fmla="*/ 1572126 w 2229852"/>
              <a:gd name="connsiteY58" fmla="*/ 2021414 h 2743309"/>
              <a:gd name="connsiteX59" fmla="*/ 1427747 w 2229852"/>
              <a:gd name="connsiteY59" fmla="*/ 2149751 h 2743309"/>
              <a:gd name="connsiteX60" fmla="*/ 1347537 w 2229852"/>
              <a:gd name="connsiteY60" fmla="*/ 2213920 h 2743309"/>
              <a:gd name="connsiteX61" fmla="*/ 1267326 w 2229852"/>
              <a:gd name="connsiteY61" fmla="*/ 2294130 h 2743309"/>
              <a:gd name="connsiteX62" fmla="*/ 1138989 w 2229852"/>
              <a:gd name="connsiteY62" fmla="*/ 2406425 h 2743309"/>
              <a:gd name="connsiteX63" fmla="*/ 1106905 w 2229852"/>
              <a:gd name="connsiteY63" fmla="*/ 2454551 h 2743309"/>
              <a:gd name="connsiteX64" fmla="*/ 1058779 w 2229852"/>
              <a:gd name="connsiteY64" fmla="*/ 2486636 h 2743309"/>
              <a:gd name="connsiteX65" fmla="*/ 962526 w 2229852"/>
              <a:gd name="connsiteY65" fmla="*/ 2550804 h 2743309"/>
              <a:gd name="connsiteX66" fmla="*/ 866273 w 2229852"/>
              <a:gd name="connsiteY66" fmla="*/ 2598930 h 2743309"/>
              <a:gd name="connsiteX67" fmla="*/ 818147 w 2229852"/>
              <a:gd name="connsiteY67" fmla="*/ 2631014 h 2743309"/>
              <a:gd name="connsiteX68" fmla="*/ 770021 w 2229852"/>
              <a:gd name="connsiteY68" fmla="*/ 2647057 h 2743309"/>
              <a:gd name="connsiteX69" fmla="*/ 673768 w 2229852"/>
              <a:gd name="connsiteY69" fmla="*/ 2711225 h 2743309"/>
              <a:gd name="connsiteX70" fmla="*/ 625642 w 2229852"/>
              <a:gd name="connsiteY70" fmla="*/ 2743309 h 2743309"/>
              <a:gd name="connsiteX71" fmla="*/ 593558 w 2229852"/>
              <a:gd name="connsiteY71" fmla="*/ 2743309 h 274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229852" h="2743309">
                <a:moveTo>
                  <a:pt x="577515" y="2663099"/>
                </a:moveTo>
                <a:cubicBezTo>
                  <a:pt x="540084" y="2604278"/>
                  <a:pt x="496401" y="2548996"/>
                  <a:pt x="465221" y="2486636"/>
                </a:cubicBezTo>
                <a:cubicBezTo>
                  <a:pt x="443831" y="2443857"/>
                  <a:pt x="416176" y="2403673"/>
                  <a:pt x="401052" y="2358299"/>
                </a:cubicBezTo>
                <a:cubicBezTo>
                  <a:pt x="382120" y="2301501"/>
                  <a:pt x="385965" y="2305475"/>
                  <a:pt x="352926" y="2246004"/>
                </a:cubicBezTo>
                <a:cubicBezTo>
                  <a:pt x="337784" y="2218747"/>
                  <a:pt x="321326" y="2192234"/>
                  <a:pt x="304800" y="2165793"/>
                </a:cubicBezTo>
                <a:cubicBezTo>
                  <a:pt x="294581" y="2149443"/>
                  <a:pt x="282281" y="2134407"/>
                  <a:pt x="272715" y="2117667"/>
                </a:cubicBezTo>
                <a:cubicBezTo>
                  <a:pt x="260850" y="2096904"/>
                  <a:pt x="252496" y="2074262"/>
                  <a:pt x="240631" y="2053499"/>
                </a:cubicBezTo>
                <a:cubicBezTo>
                  <a:pt x="231065" y="2036759"/>
                  <a:pt x="217169" y="2022617"/>
                  <a:pt x="208547" y="2005372"/>
                </a:cubicBezTo>
                <a:cubicBezTo>
                  <a:pt x="195669" y="1979616"/>
                  <a:pt x="185569" y="1952481"/>
                  <a:pt x="176463" y="1925162"/>
                </a:cubicBezTo>
                <a:cubicBezTo>
                  <a:pt x="156113" y="1864112"/>
                  <a:pt x="167552" y="1866935"/>
                  <a:pt x="144379" y="1812867"/>
                </a:cubicBezTo>
                <a:cubicBezTo>
                  <a:pt x="134959" y="1790886"/>
                  <a:pt x="122989" y="1770088"/>
                  <a:pt x="112294" y="1748699"/>
                </a:cubicBezTo>
                <a:cubicBezTo>
                  <a:pt x="106947" y="1727309"/>
                  <a:pt x="102587" y="1705648"/>
                  <a:pt x="96252" y="1684530"/>
                </a:cubicBezTo>
                <a:cubicBezTo>
                  <a:pt x="71696" y="1602678"/>
                  <a:pt x="62917" y="1598064"/>
                  <a:pt x="48126" y="1524109"/>
                </a:cubicBezTo>
                <a:cubicBezTo>
                  <a:pt x="33825" y="1452601"/>
                  <a:pt x="33246" y="1416463"/>
                  <a:pt x="16042" y="1347646"/>
                </a:cubicBezTo>
                <a:cubicBezTo>
                  <a:pt x="11941" y="1331241"/>
                  <a:pt x="5347" y="1315562"/>
                  <a:pt x="0" y="1299520"/>
                </a:cubicBezTo>
                <a:cubicBezTo>
                  <a:pt x="5347" y="1176530"/>
                  <a:pt x="2447" y="1052904"/>
                  <a:pt x="16042" y="930551"/>
                </a:cubicBezTo>
                <a:cubicBezTo>
                  <a:pt x="18683" y="906783"/>
                  <a:pt x="35452" y="886662"/>
                  <a:pt x="48126" y="866383"/>
                </a:cubicBezTo>
                <a:cubicBezTo>
                  <a:pt x="62296" y="843710"/>
                  <a:pt x="78366" y="822087"/>
                  <a:pt x="96252" y="802214"/>
                </a:cubicBezTo>
                <a:cubicBezTo>
                  <a:pt x="163819" y="727139"/>
                  <a:pt x="184249" y="709567"/>
                  <a:pt x="256673" y="657836"/>
                </a:cubicBezTo>
                <a:cubicBezTo>
                  <a:pt x="421525" y="540084"/>
                  <a:pt x="141457" y="746239"/>
                  <a:pt x="385010" y="577625"/>
                </a:cubicBezTo>
                <a:cubicBezTo>
                  <a:pt x="428976" y="547187"/>
                  <a:pt x="468854" y="511034"/>
                  <a:pt x="513347" y="481372"/>
                </a:cubicBezTo>
                <a:cubicBezTo>
                  <a:pt x="545431" y="459983"/>
                  <a:pt x="578752" y="440340"/>
                  <a:pt x="609600" y="417204"/>
                </a:cubicBezTo>
                <a:cubicBezTo>
                  <a:pt x="630989" y="401162"/>
                  <a:pt x="651095" y="383248"/>
                  <a:pt x="673768" y="369078"/>
                </a:cubicBezTo>
                <a:cubicBezTo>
                  <a:pt x="710228" y="346291"/>
                  <a:pt x="780113" y="319172"/>
                  <a:pt x="818147" y="304909"/>
                </a:cubicBezTo>
                <a:cubicBezTo>
                  <a:pt x="833980" y="298972"/>
                  <a:pt x="851148" y="296429"/>
                  <a:pt x="866273" y="288867"/>
                </a:cubicBezTo>
                <a:cubicBezTo>
                  <a:pt x="894162" y="274923"/>
                  <a:pt x="918595" y="254685"/>
                  <a:pt x="946484" y="240741"/>
                </a:cubicBezTo>
                <a:cubicBezTo>
                  <a:pt x="969499" y="229233"/>
                  <a:pt x="1038218" y="213797"/>
                  <a:pt x="1058779" y="208657"/>
                </a:cubicBezTo>
                <a:cubicBezTo>
                  <a:pt x="1074821" y="197962"/>
                  <a:pt x="1089660" y="185195"/>
                  <a:pt x="1106905" y="176572"/>
                </a:cubicBezTo>
                <a:cubicBezTo>
                  <a:pt x="1122029" y="169010"/>
                  <a:pt x="1140961" y="169910"/>
                  <a:pt x="1155031" y="160530"/>
                </a:cubicBezTo>
                <a:cubicBezTo>
                  <a:pt x="1173908" y="147946"/>
                  <a:pt x="1185729" y="126928"/>
                  <a:pt x="1203158" y="112404"/>
                </a:cubicBezTo>
                <a:cubicBezTo>
                  <a:pt x="1244623" y="77851"/>
                  <a:pt x="1251176" y="80356"/>
                  <a:pt x="1299410" y="64278"/>
                </a:cubicBezTo>
                <a:cubicBezTo>
                  <a:pt x="1311110" y="52578"/>
                  <a:pt x="1362273" y="-2782"/>
                  <a:pt x="1379621" y="109"/>
                </a:cubicBezTo>
                <a:cubicBezTo>
                  <a:pt x="1401999" y="3839"/>
                  <a:pt x="1411705" y="32194"/>
                  <a:pt x="1427747" y="48236"/>
                </a:cubicBezTo>
                <a:cubicBezTo>
                  <a:pt x="1433094" y="64278"/>
                  <a:pt x="1437128" y="80819"/>
                  <a:pt x="1443789" y="96362"/>
                </a:cubicBezTo>
                <a:cubicBezTo>
                  <a:pt x="1453209" y="118342"/>
                  <a:pt x="1463569" y="140024"/>
                  <a:pt x="1475873" y="160530"/>
                </a:cubicBezTo>
                <a:cubicBezTo>
                  <a:pt x="1520337" y="234636"/>
                  <a:pt x="1565579" y="300000"/>
                  <a:pt x="1636294" y="353036"/>
                </a:cubicBezTo>
                <a:cubicBezTo>
                  <a:pt x="1657684" y="369078"/>
                  <a:pt x="1680590" y="383276"/>
                  <a:pt x="1700463" y="401162"/>
                </a:cubicBezTo>
                <a:cubicBezTo>
                  <a:pt x="1734189" y="431515"/>
                  <a:pt x="1758962" y="472245"/>
                  <a:pt x="1796715" y="497414"/>
                </a:cubicBezTo>
                <a:cubicBezTo>
                  <a:pt x="1812757" y="508109"/>
                  <a:pt x="1830432" y="516690"/>
                  <a:pt x="1844842" y="529499"/>
                </a:cubicBezTo>
                <a:cubicBezTo>
                  <a:pt x="1878755" y="559644"/>
                  <a:pt x="1909010" y="593667"/>
                  <a:pt x="1941094" y="625751"/>
                </a:cubicBezTo>
                <a:cubicBezTo>
                  <a:pt x="1951789" y="636446"/>
                  <a:pt x="1960594" y="649446"/>
                  <a:pt x="1973179" y="657836"/>
                </a:cubicBezTo>
                <a:lnTo>
                  <a:pt x="2069431" y="722004"/>
                </a:lnTo>
                <a:cubicBezTo>
                  <a:pt x="2090821" y="754088"/>
                  <a:pt x="2121406" y="781675"/>
                  <a:pt x="2133600" y="818257"/>
                </a:cubicBezTo>
                <a:cubicBezTo>
                  <a:pt x="2155739" y="884674"/>
                  <a:pt x="2140262" y="852313"/>
                  <a:pt x="2181726" y="914509"/>
                </a:cubicBezTo>
                <a:cubicBezTo>
                  <a:pt x="2220423" y="1069298"/>
                  <a:pt x="2205162" y="999607"/>
                  <a:pt x="2229852" y="1123057"/>
                </a:cubicBezTo>
                <a:cubicBezTo>
                  <a:pt x="2224505" y="1160488"/>
                  <a:pt x="2229167" y="1200799"/>
                  <a:pt x="2213810" y="1235351"/>
                </a:cubicBezTo>
                <a:cubicBezTo>
                  <a:pt x="2205980" y="1252970"/>
                  <a:pt x="2181373" y="1256230"/>
                  <a:pt x="2165684" y="1267436"/>
                </a:cubicBezTo>
                <a:cubicBezTo>
                  <a:pt x="2143927" y="1282977"/>
                  <a:pt x="2122905" y="1299520"/>
                  <a:pt x="2101515" y="1315562"/>
                </a:cubicBezTo>
                <a:cubicBezTo>
                  <a:pt x="2090820" y="1331604"/>
                  <a:pt x="2078053" y="1346443"/>
                  <a:pt x="2069431" y="1363688"/>
                </a:cubicBezTo>
                <a:cubicBezTo>
                  <a:pt x="2061869" y="1378813"/>
                  <a:pt x="2062769" y="1397744"/>
                  <a:pt x="2053389" y="1411814"/>
                </a:cubicBezTo>
                <a:cubicBezTo>
                  <a:pt x="2040805" y="1430691"/>
                  <a:pt x="2019787" y="1442512"/>
                  <a:pt x="2005263" y="1459941"/>
                </a:cubicBezTo>
                <a:cubicBezTo>
                  <a:pt x="1977258" y="1493548"/>
                  <a:pt x="1948531" y="1556973"/>
                  <a:pt x="1925052" y="1588278"/>
                </a:cubicBezTo>
                <a:cubicBezTo>
                  <a:pt x="1911440" y="1606427"/>
                  <a:pt x="1891690" y="1619179"/>
                  <a:pt x="1876926" y="1636404"/>
                </a:cubicBezTo>
                <a:cubicBezTo>
                  <a:pt x="1859526" y="1656704"/>
                  <a:pt x="1845916" y="1680032"/>
                  <a:pt x="1828800" y="1700572"/>
                </a:cubicBezTo>
                <a:cubicBezTo>
                  <a:pt x="1819117" y="1712191"/>
                  <a:pt x="1805790" y="1720557"/>
                  <a:pt x="1796715" y="1732657"/>
                </a:cubicBezTo>
                <a:cubicBezTo>
                  <a:pt x="1773579" y="1763505"/>
                  <a:pt x="1759813" y="1801643"/>
                  <a:pt x="1732547" y="1828909"/>
                </a:cubicBezTo>
                <a:cubicBezTo>
                  <a:pt x="1618214" y="1943245"/>
                  <a:pt x="1741685" y="1813479"/>
                  <a:pt x="1652337" y="1925162"/>
                </a:cubicBezTo>
                <a:cubicBezTo>
                  <a:pt x="1642889" y="1936972"/>
                  <a:pt x="1629935" y="1945627"/>
                  <a:pt x="1620252" y="1957246"/>
                </a:cubicBezTo>
                <a:cubicBezTo>
                  <a:pt x="1603135" y="1977786"/>
                  <a:pt x="1589889" y="2001431"/>
                  <a:pt x="1572126" y="2021414"/>
                </a:cubicBezTo>
                <a:cubicBezTo>
                  <a:pt x="1477332" y="2128057"/>
                  <a:pt x="1519108" y="2073616"/>
                  <a:pt x="1427747" y="2149751"/>
                </a:cubicBezTo>
                <a:cubicBezTo>
                  <a:pt x="1336310" y="2225949"/>
                  <a:pt x="1466528" y="2134593"/>
                  <a:pt x="1347537" y="2213920"/>
                </a:cubicBezTo>
                <a:cubicBezTo>
                  <a:pt x="1283366" y="2310174"/>
                  <a:pt x="1352885" y="2219266"/>
                  <a:pt x="1267326" y="2294130"/>
                </a:cubicBezTo>
                <a:cubicBezTo>
                  <a:pt x="1117176" y="2425511"/>
                  <a:pt x="1247286" y="2334227"/>
                  <a:pt x="1138989" y="2406425"/>
                </a:cubicBezTo>
                <a:cubicBezTo>
                  <a:pt x="1128294" y="2422467"/>
                  <a:pt x="1120538" y="2440918"/>
                  <a:pt x="1106905" y="2454551"/>
                </a:cubicBezTo>
                <a:cubicBezTo>
                  <a:pt x="1093272" y="2468184"/>
                  <a:pt x="1073834" y="2474592"/>
                  <a:pt x="1058779" y="2486636"/>
                </a:cubicBezTo>
                <a:cubicBezTo>
                  <a:pt x="951565" y="2572408"/>
                  <a:pt x="1132273" y="2453806"/>
                  <a:pt x="962526" y="2550804"/>
                </a:cubicBezTo>
                <a:cubicBezTo>
                  <a:pt x="875452" y="2600560"/>
                  <a:pt x="954510" y="2569518"/>
                  <a:pt x="866273" y="2598930"/>
                </a:cubicBezTo>
                <a:cubicBezTo>
                  <a:pt x="850231" y="2609625"/>
                  <a:pt x="835392" y="2622392"/>
                  <a:pt x="818147" y="2631014"/>
                </a:cubicBezTo>
                <a:cubicBezTo>
                  <a:pt x="803022" y="2638576"/>
                  <a:pt x="784803" y="2638845"/>
                  <a:pt x="770021" y="2647057"/>
                </a:cubicBezTo>
                <a:cubicBezTo>
                  <a:pt x="736313" y="2665784"/>
                  <a:pt x="705852" y="2689836"/>
                  <a:pt x="673768" y="2711225"/>
                </a:cubicBezTo>
                <a:cubicBezTo>
                  <a:pt x="657726" y="2721920"/>
                  <a:pt x="644922" y="2743309"/>
                  <a:pt x="625642" y="2743309"/>
                </a:cubicBezTo>
                <a:lnTo>
                  <a:pt x="593558" y="2743309"/>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8090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8051-20C0-E29E-9849-0B2DC52871A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06A0F3F-F667-198E-92EA-58A831FF97A8}"/>
              </a:ext>
            </a:extLst>
          </p:cNvPr>
          <p:cNvSpPr>
            <a:spLocks noGrp="1"/>
          </p:cNvSpPr>
          <p:nvPr>
            <p:ph idx="1"/>
          </p:nvPr>
        </p:nvSpPr>
        <p:spPr/>
        <p:txBody>
          <a:bodyPr>
            <a:normAutofit/>
          </a:bodyPr>
          <a:lstStyle/>
          <a:p>
            <a:r>
              <a:rPr lang="en-US" sz="3200" dirty="0"/>
              <a:t>Problem statement and definitions</a:t>
            </a:r>
          </a:p>
          <a:p>
            <a:endParaRPr lang="en-US" sz="3200" dirty="0"/>
          </a:p>
          <a:p>
            <a:r>
              <a:rPr lang="en-US" sz="3200" dirty="0"/>
              <a:t>Research and experiments</a:t>
            </a:r>
          </a:p>
          <a:p>
            <a:endParaRPr lang="en-US" sz="3200" dirty="0"/>
          </a:p>
          <a:p>
            <a:r>
              <a:rPr lang="en-US" sz="3200" dirty="0"/>
              <a:t>Conclusion</a:t>
            </a:r>
          </a:p>
        </p:txBody>
      </p:sp>
    </p:spTree>
    <p:extLst>
      <p:ext uri="{BB962C8B-B14F-4D97-AF65-F5344CB8AC3E}">
        <p14:creationId xmlns:p14="http://schemas.microsoft.com/office/powerpoint/2010/main" val="3252105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ut">
            <a:hlinkClick r:id="" action="ppaction://media"/>
            <a:extLst>
              <a:ext uri="{FF2B5EF4-FFF2-40B4-BE49-F238E27FC236}">
                <a16:creationId xmlns:a16="http://schemas.microsoft.com/office/drawing/2014/main" id="{599FBCD0-7ACB-67B1-ED30-E937AA3F259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28064" y="480543"/>
            <a:ext cx="10935872" cy="6151289"/>
          </a:xfrm>
        </p:spPr>
      </p:pic>
      <p:sp>
        <p:nvSpPr>
          <p:cNvPr id="5" name="TextBox 4">
            <a:extLst>
              <a:ext uri="{FF2B5EF4-FFF2-40B4-BE49-F238E27FC236}">
                <a16:creationId xmlns:a16="http://schemas.microsoft.com/office/drawing/2014/main" id="{C1ABB5EB-40C0-3089-FCC5-2D6643CFD3D3}"/>
              </a:ext>
            </a:extLst>
          </p:cNvPr>
          <p:cNvSpPr txBox="1"/>
          <p:nvPr/>
        </p:nvSpPr>
        <p:spPr>
          <a:xfrm>
            <a:off x="0" y="111211"/>
            <a:ext cx="10128798" cy="369332"/>
          </a:xfrm>
          <a:prstGeom prst="rect">
            <a:avLst/>
          </a:prstGeom>
          <a:noFill/>
        </p:spPr>
        <p:txBody>
          <a:bodyPr wrap="none" rtlCol="0">
            <a:spAutoFit/>
          </a:bodyPr>
          <a:lstStyle/>
          <a:p>
            <a:r>
              <a:rPr lang="en-US" dirty="0"/>
              <a:t>The cross-attention maps (red) and bounding box drawn (green) from the output associated with query 15</a:t>
            </a:r>
          </a:p>
        </p:txBody>
      </p:sp>
    </p:spTree>
    <p:extLst>
      <p:ext uri="{BB962C8B-B14F-4D97-AF65-F5344CB8AC3E}">
        <p14:creationId xmlns:p14="http://schemas.microsoft.com/office/powerpoint/2010/main" val="247696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ABB5EB-40C0-3089-FCC5-2D6643CFD3D3}"/>
              </a:ext>
            </a:extLst>
          </p:cNvPr>
          <p:cNvSpPr txBox="1"/>
          <p:nvPr/>
        </p:nvSpPr>
        <p:spPr>
          <a:xfrm>
            <a:off x="0" y="111211"/>
            <a:ext cx="574196" cy="369332"/>
          </a:xfrm>
          <a:prstGeom prst="rect">
            <a:avLst/>
          </a:prstGeom>
          <a:noFill/>
        </p:spPr>
        <p:txBody>
          <a:bodyPr wrap="none" rtlCol="0">
            <a:spAutoFit/>
          </a:bodyPr>
          <a:lstStyle/>
          <a:p>
            <a:r>
              <a:rPr lang="en-US" dirty="0"/>
              <a:t>Q22</a:t>
            </a:r>
          </a:p>
        </p:txBody>
      </p:sp>
      <p:pic>
        <p:nvPicPr>
          <p:cNvPr id="8" name="out">
            <a:hlinkClick r:id="" action="ppaction://media"/>
            <a:extLst>
              <a:ext uri="{FF2B5EF4-FFF2-40B4-BE49-F238E27FC236}">
                <a16:creationId xmlns:a16="http://schemas.microsoft.com/office/drawing/2014/main" id="{06FE9C76-15B3-98CF-40CF-FCB24F9C7A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4196" y="295877"/>
            <a:ext cx="11407518" cy="6416729"/>
          </a:xfrm>
          <a:prstGeom prst="rect">
            <a:avLst/>
          </a:prstGeom>
        </p:spPr>
      </p:pic>
    </p:spTree>
    <p:extLst>
      <p:ext uri="{BB962C8B-B14F-4D97-AF65-F5344CB8AC3E}">
        <p14:creationId xmlns:p14="http://schemas.microsoft.com/office/powerpoint/2010/main" val="38137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ABB5EB-40C0-3089-FCC5-2D6643CFD3D3}"/>
              </a:ext>
            </a:extLst>
          </p:cNvPr>
          <p:cNvSpPr txBox="1"/>
          <p:nvPr/>
        </p:nvSpPr>
        <p:spPr>
          <a:xfrm>
            <a:off x="0" y="111211"/>
            <a:ext cx="574196" cy="369332"/>
          </a:xfrm>
          <a:prstGeom prst="rect">
            <a:avLst/>
          </a:prstGeom>
          <a:noFill/>
        </p:spPr>
        <p:txBody>
          <a:bodyPr wrap="none" rtlCol="0">
            <a:spAutoFit/>
          </a:bodyPr>
          <a:lstStyle/>
          <a:p>
            <a:r>
              <a:rPr lang="en-US" dirty="0"/>
              <a:t>Q25</a:t>
            </a:r>
          </a:p>
        </p:txBody>
      </p:sp>
      <p:pic>
        <p:nvPicPr>
          <p:cNvPr id="2" name="out">
            <a:hlinkClick r:id="" action="ppaction://media"/>
            <a:extLst>
              <a:ext uri="{FF2B5EF4-FFF2-40B4-BE49-F238E27FC236}">
                <a16:creationId xmlns:a16="http://schemas.microsoft.com/office/drawing/2014/main" id="{E8FE52F4-6BE9-6E62-8955-1B9EB9DE6F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4196" y="295877"/>
            <a:ext cx="11399501" cy="6412220"/>
          </a:xfrm>
          <a:prstGeom prst="rect">
            <a:avLst/>
          </a:prstGeom>
        </p:spPr>
      </p:pic>
    </p:spTree>
    <p:extLst>
      <p:ext uri="{BB962C8B-B14F-4D97-AF65-F5344CB8AC3E}">
        <p14:creationId xmlns:p14="http://schemas.microsoft.com/office/powerpoint/2010/main" val="126038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9FEB921-79F2-34B3-29D4-B5AE2B120EF2}"/>
              </a:ext>
            </a:extLst>
          </p:cNvPr>
          <p:cNvSpPr txBox="1"/>
          <p:nvPr/>
        </p:nvSpPr>
        <p:spPr>
          <a:xfrm>
            <a:off x="626534" y="321734"/>
            <a:ext cx="11311466" cy="1077218"/>
          </a:xfrm>
          <a:prstGeom prst="rect">
            <a:avLst/>
          </a:prstGeom>
          <a:noFill/>
        </p:spPr>
        <p:txBody>
          <a:bodyPr wrap="square" rtlCol="0">
            <a:spAutoFit/>
          </a:bodyPr>
          <a:lstStyle/>
          <a:p>
            <a:r>
              <a:rPr lang="en-US" sz="3200" dirty="0"/>
              <a:t>How does the degree of difference in table configuration affect the distance between cross-attention maps?</a:t>
            </a:r>
          </a:p>
        </p:txBody>
      </p:sp>
      <p:sp>
        <p:nvSpPr>
          <p:cNvPr id="11" name="TextBox 10">
            <a:extLst>
              <a:ext uri="{FF2B5EF4-FFF2-40B4-BE49-F238E27FC236}">
                <a16:creationId xmlns:a16="http://schemas.microsoft.com/office/drawing/2014/main" id="{E628F5DE-ADBA-E0AA-5D89-E2DC2DB80EB9}"/>
              </a:ext>
            </a:extLst>
          </p:cNvPr>
          <p:cNvSpPr txBox="1"/>
          <p:nvPr/>
        </p:nvSpPr>
        <p:spPr>
          <a:xfrm>
            <a:off x="1318119" y="5459048"/>
            <a:ext cx="3747629" cy="369332"/>
          </a:xfrm>
          <a:prstGeom prst="rect">
            <a:avLst/>
          </a:prstGeom>
          <a:noFill/>
        </p:spPr>
        <p:txBody>
          <a:bodyPr wrap="none" rtlCol="0">
            <a:spAutoFit/>
          </a:bodyPr>
          <a:lstStyle/>
          <a:p>
            <a:r>
              <a:rPr lang="en-US" dirty="0"/>
              <a:t>Distance between raw attention maps</a:t>
            </a:r>
          </a:p>
        </p:txBody>
      </p:sp>
      <p:sp>
        <p:nvSpPr>
          <p:cNvPr id="12" name="TextBox 11">
            <a:extLst>
              <a:ext uri="{FF2B5EF4-FFF2-40B4-BE49-F238E27FC236}">
                <a16:creationId xmlns:a16="http://schemas.microsoft.com/office/drawing/2014/main" id="{7F12A767-66A4-C02B-AD30-DDD2318B66DD}"/>
              </a:ext>
            </a:extLst>
          </p:cNvPr>
          <p:cNvSpPr txBox="1"/>
          <p:nvPr/>
        </p:nvSpPr>
        <p:spPr>
          <a:xfrm>
            <a:off x="6780458" y="5393659"/>
            <a:ext cx="4794815" cy="646331"/>
          </a:xfrm>
          <a:prstGeom prst="rect">
            <a:avLst/>
          </a:prstGeom>
          <a:noFill/>
        </p:spPr>
        <p:txBody>
          <a:bodyPr wrap="square" rtlCol="0">
            <a:spAutoFit/>
          </a:bodyPr>
          <a:lstStyle/>
          <a:p>
            <a:r>
              <a:rPr lang="en-US" dirty="0"/>
              <a:t>Distance between attention maps, </a:t>
            </a:r>
            <a:r>
              <a:rPr lang="en-US" dirty="0" err="1"/>
              <a:t>thresholded</a:t>
            </a:r>
            <a:r>
              <a:rPr lang="en-US" dirty="0"/>
              <a:t> to remove large values</a:t>
            </a:r>
          </a:p>
        </p:txBody>
      </p:sp>
      <p:pic>
        <p:nvPicPr>
          <p:cNvPr id="16" name="Picture 15" descr="A picture containing text, screenshot, diagram, plot&#10;&#10;Description automatically generated">
            <a:extLst>
              <a:ext uri="{FF2B5EF4-FFF2-40B4-BE49-F238E27FC236}">
                <a16:creationId xmlns:a16="http://schemas.microsoft.com/office/drawing/2014/main" id="{1B2BEAEE-B219-A853-E164-AF8EDECEB117}"/>
              </a:ext>
            </a:extLst>
          </p:cNvPr>
          <p:cNvPicPr>
            <a:picLocks noChangeAspect="1"/>
          </p:cNvPicPr>
          <p:nvPr/>
        </p:nvPicPr>
        <p:blipFill>
          <a:blip r:embed="rId3"/>
          <a:stretch>
            <a:fillRect/>
          </a:stretch>
        </p:blipFill>
        <p:spPr>
          <a:xfrm>
            <a:off x="6548966" y="1352550"/>
            <a:ext cx="5257800" cy="4152900"/>
          </a:xfrm>
          <a:prstGeom prst="rect">
            <a:avLst/>
          </a:prstGeom>
        </p:spPr>
      </p:pic>
      <p:sp>
        <p:nvSpPr>
          <p:cNvPr id="17" name="TextBox 16">
            <a:extLst>
              <a:ext uri="{FF2B5EF4-FFF2-40B4-BE49-F238E27FC236}">
                <a16:creationId xmlns:a16="http://schemas.microsoft.com/office/drawing/2014/main" id="{7146B307-2213-4A00-1633-F980CCA160BA}"/>
              </a:ext>
            </a:extLst>
          </p:cNvPr>
          <p:cNvSpPr txBox="1"/>
          <p:nvPr/>
        </p:nvSpPr>
        <p:spPr>
          <a:xfrm>
            <a:off x="880533" y="6251601"/>
            <a:ext cx="10926233" cy="646330"/>
          </a:xfrm>
          <a:prstGeom prst="rect">
            <a:avLst/>
          </a:prstGeom>
          <a:noFill/>
        </p:spPr>
        <p:txBody>
          <a:bodyPr wrap="square" rtlCol="0">
            <a:spAutoFit/>
          </a:bodyPr>
          <a:lstStyle/>
          <a:p>
            <a:r>
              <a:rPr lang="en-US" i="1" dirty="0"/>
              <a:t>*This is expected to be a linear relationship, but the assumption of one-to-one query-object allocation, and the mean approximation of 16-dimensional sine input data give a noisy logarithmic characteristic</a:t>
            </a:r>
          </a:p>
        </p:txBody>
      </p:sp>
      <p:pic>
        <p:nvPicPr>
          <p:cNvPr id="19" name="Picture 18" descr="A picture containing text, screenshot, diagram, plot&#10;&#10;Description automatically generated">
            <a:extLst>
              <a:ext uri="{FF2B5EF4-FFF2-40B4-BE49-F238E27FC236}">
                <a16:creationId xmlns:a16="http://schemas.microsoft.com/office/drawing/2014/main" id="{45128239-F001-A23B-F956-E74E09E883A5}"/>
              </a:ext>
            </a:extLst>
          </p:cNvPr>
          <p:cNvPicPr>
            <a:picLocks noChangeAspect="1"/>
          </p:cNvPicPr>
          <p:nvPr/>
        </p:nvPicPr>
        <p:blipFill>
          <a:blip r:embed="rId4"/>
          <a:stretch>
            <a:fillRect/>
          </a:stretch>
        </p:blipFill>
        <p:spPr>
          <a:xfrm>
            <a:off x="880533" y="1352550"/>
            <a:ext cx="5130800" cy="4152900"/>
          </a:xfrm>
          <a:prstGeom prst="rect">
            <a:avLst/>
          </a:prstGeom>
        </p:spPr>
      </p:pic>
    </p:spTree>
    <p:extLst>
      <p:ext uri="{BB962C8B-B14F-4D97-AF65-F5344CB8AC3E}">
        <p14:creationId xmlns:p14="http://schemas.microsoft.com/office/powerpoint/2010/main" val="620319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7CA5-3E12-C824-676D-5AD2CDA7D6E4}"/>
              </a:ext>
            </a:extLst>
          </p:cNvPr>
          <p:cNvSpPr>
            <a:spLocks noGrp="1"/>
          </p:cNvSpPr>
          <p:nvPr>
            <p:ph type="title"/>
          </p:nvPr>
        </p:nvSpPr>
        <p:spPr/>
        <p:txBody>
          <a:bodyPr/>
          <a:lstStyle/>
          <a:p>
            <a:r>
              <a:rPr lang="en-US" dirty="0"/>
              <a:t>Videos of DETR/</a:t>
            </a:r>
            <a:r>
              <a:rPr lang="en-US" dirty="0" err="1"/>
              <a:t>RetinaNet</a:t>
            </a:r>
            <a:r>
              <a:rPr lang="en-US" dirty="0"/>
              <a:t> performance on 14 classes</a:t>
            </a:r>
          </a:p>
        </p:txBody>
      </p:sp>
      <p:sp>
        <p:nvSpPr>
          <p:cNvPr id="3" name="Content Placeholder 2">
            <a:extLst>
              <a:ext uri="{FF2B5EF4-FFF2-40B4-BE49-F238E27FC236}">
                <a16:creationId xmlns:a16="http://schemas.microsoft.com/office/drawing/2014/main" id="{88514B25-DE86-9F32-C68E-2FC2A48D1D3F}"/>
              </a:ext>
            </a:extLst>
          </p:cNvPr>
          <p:cNvSpPr>
            <a:spLocks noGrp="1"/>
          </p:cNvSpPr>
          <p:nvPr>
            <p:ph idx="1"/>
          </p:nvPr>
        </p:nvSpPr>
        <p:spPr/>
        <p:txBody>
          <a:bodyPr/>
          <a:lstStyle/>
          <a:p>
            <a:r>
              <a:rPr lang="en-US" dirty="0"/>
              <a:t>In the next four videos, pay attention to:</a:t>
            </a:r>
          </a:p>
          <a:p>
            <a:endParaRPr lang="en-US" dirty="0"/>
          </a:p>
          <a:p>
            <a:r>
              <a:rPr lang="en-US" dirty="0"/>
              <a:t>How well the top three figures of the foosball table are labelled:</a:t>
            </a:r>
          </a:p>
        </p:txBody>
      </p:sp>
      <p:sp>
        <p:nvSpPr>
          <p:cNvPr id="4" name="TextBox 3">
            <a:extLst>
              <a:ext uri="{FF2B5EF4-FFF2-40B4-BE49-F238E27FC236}">
                <a16:creationId xmlns:a16="http://schemas.microsoft.com/office/drawing/2014/main" id="{88309982-AED5-8EE3-3EA9-90BE3DC8BC76}"/>
              </a:ext>
            </a:extLst>
          </p:cNvPr>
          <p:cNvSpPr txBox="1"/>
          <p:nvPr/>
        </p:nvSpPr>
        <p:spPr>
          <a:xfrm>
            <a:off x="5502442" y="3816628"/>
            <a:ext cx="450764" cy="369332"/>
          </a:xfrm>
          <a:prstGeom prst="rect">
            <a:avLst/>
          </a:prstGeom>
          <a:noFill/>
        </p:spPr>
        <p:txBody>
          <a:bodyPr wrap="none" rtlCol="0">
            <a:spAutoFit/>
          </a:bodyPr>
          <a:lstStyle/>
          <a:p>
            <a:r>
              <a:rPr lang="en-US" dirty="0"/>
              <a:t>GK</a:t>
            </a:r>
          </a:p>
        </p:txBody>
      </p:sp>
      <p:sp>
        <p:nvSpPr>
          <p:cNvPr id="5" name="TextBox 4">
            <a:extLst>
              <a:ext uri="{FF2B5EF4-FFF2-40B4-BE49-F238E27FC236}">
                <a16:creationId xmlns:a16="http://schemas.microsoft.com/office/drawing/2014/main" id="{46789CC1-D0F5-3CDF-68E8-E87CDB4AAA1E}"/>
              </a:ext>
            </a:extLst>
          </p:cNvPr>
          <p:cNvSpPr txBox="1"/>
          <p:nvPr/>
        </p:nvSpPr>
        <p:spPr>
          <a:xfrm>
            <a:off x="4812631" y="4299284"/>
            <a:ext cx="556114" cy="369332"/>
          </a:xfrm>
          <a:prstGeom prst="rect">
            <a:avLst/>
          </a:prstGeom>
          <a:noFill/>
        </p:spPr>
        <p:txBody>
          <a:bodyPr wrap="none" rtlCol="0">
            <a:spAutoFit/>
          </a:bodyPr>
          <a:lstStyle/>
          <a:p>
            <a:r>
              <a:rPr lang="en-US" dirty="0"/>
              <a:t>RCB</a:t>
            </a:r>
          </a:p>
        </p:txBody>
      </p:sp>
      <p:sp>
        <p:nvSpPr>
          <p:cNvPr id="6" name="TextBox 5">
            <a:extLst>
              <a:ext uri="{FF2B5EF4-FFF2-40B4-BE49-F238E27FC236}">
                <a16:creationId xmlns:a16="http://schemas.microsoft.com/office/drawing/2014/main" id="{62FD1FD3-E99C-581E-1FD3-0FE7702196B2}"/>
              </a:ext>
            </a:extLst>
          </p:cNvPr>
          <p:cNvSpPr txBox="1"/>
          <p:nvPr/>
        </p:nvSpPr>
        <p:spPr>
          <a:xfrm>
            <a:off x="6096000" y="4299284"/>
            <a:ext cx="528414" cy="369332"/>
          </a:xfrm>
          <a:prstGeom prst="rect">
            <a:avLst/>
          </a:prstGeom>
          <a:noFill/>
        </p:spPr>
        <p:txBody>
          <a:bodyPr wrap="none" rtlCol="0">
            <a:spAutoFit/>
          </a:bodyPr>
          <a:lstStyle/>
          <a:p>
            <a:r>
              <a:rPr lang="en-US" dirty="0"/>
              <a:t>LCB</a:t>
            </a:r>
          </a:p>
        </p:txBody>
      </p:sp>
      <p:sp>
        <p:nvSpPr>
          <p:cNvPr id="7" name="TextBox 6">
            <a:extLst>
              <a:ext uri="{FF2B5EF4-FFF2-40B4-BE49-F238E27FC236}">
                <a16:creationId xmlns:a16="http://schemas.microsoft.com/office/drawing/2014/main" id="{88DB4EAB-581A-8635-FD84-8EDFAA8282F8}"/>
              </a:ext>
            </a:extLst>
          </p:cNvPr>
          <p:cNvSpPr txBox="1"/>
          <p:nvPr/>
        </p:nvSpPr>
        <p:spPr>
          <a:xfrm>
            <a:off x="4025114" y="4919851"/>
            <a:ext cx="3405419" cy="523220"/>
          </a:xfrm>
          <a:prstGeom prst="rect">
            <a:avLst/>
          </a:prstGeom>
          <a:noFill/>
        </p:spPr>
        <p:txBody>
          <a:bodyPr wrap="none" rtlCol="0">
            <a:spAutoFit/>
          </a:bodyPr>
          <a:lstStyle/>
          <a:p>
            <a:r>
              <a:rPr lang="en-US" sz="2800" dirty="0"/>
              <a:t>Is the correct labelling</a:t>
            </a:r>
          </a:p>
        </p:txBody>
      </p:sp>
    </p:spTree>
    <p:extLst>
      <p:ext uri="{BB962C8B-B14F-4D97-AF65-F5344CB8AC3E}">
        <p14:creationId xmlns:p14="http://schemas.microsoft.com/office/powerpoint/2010/main" val="2508277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etr_14c_val">
            <a:hlinkClick r:id="" action="ppaction://media"/>
            <a:extLst>
              <a:ext uri="{FF2B5EF4-FFF2-40B4-BE49-F238E27FC236}">
                <a16:creationId xmlns:a16="http://schemas.microsoft.com/office/drawing/2014/main" id="{9F30F73A-47EC-DE26-DE13-777D598418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5627" y="390510"/>
            <a:ext cx="11300745" cy="6473839"/>
          </a:xfrm>
          <a:prstGeom prst="rect">
            <a:avLst/>
          </a:prstGeom>
        </p:spPr>
      </p:pic>
      <p:sp>
        <p:nvSpPr>
          <p:cNvPr id="2" name="TextBox 1">
            <a:extLst>
              <a:ext uri="{FF2B5EF4-FFF2-40B4-BE49-F238E27FC236}">
                <a16:creationId xmlns:a16="http://schemas.microsoft.com/office/drawing/2014/main" id="{641EC896-C171-0EE9-4957-2004551452C8}"/>
              </a:ext>
            </a:extLst>
          </p:cNvPr>
          <p:cNvSpPr txBox="1"/>
          <p:nvPr/>
        </p:nvSpPr>
        <p:spPr>
          <a:xfrm>
            <a:off x="445627" y="21178"/>
            <a:ext cx="676788" cy="369332"/>
          </a:xfrm>
          <a:prstGeom prst="rect">
            <a:avLst/>
          </a:prstGeom>
          <a:noFill/>
        </p:spPr>
        <p:txBody>
          <a:bodyPr wrap="none" rtlCol="0">
            <a:spAutoFit/>
          </a:bodyPr>
          <a:lstStyle/>
          <a:p>
            <a:r>
              <a:rPr lang="en-US" dirty="0"/>
              <a:t>DETR</a:t>
            </a:r>
          </a:p>
        </p:txBody>
      </p:sp>
    </p:spTree>
    <p:extLst>
      <p:ext uri="{BB962C8B-B14F-4D97-AF65-F5344CB8AC3E}">
        <p14:creationId xmlns:p14="http://schemas.microsoft.com/office/powerpoint/2010/main" val="162903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tinanet_14c_val">
            <a:hlinkClick r:id="" action="ppaction://media"/>
            <a:extLst>
              <a:ext uri="{FF2B5EF4-FFF2-40B4-BE49-F238E27FC236}">
                <a16:creationId xmlns:a16="http://schemas.microsoft.com/office/drawing/2014/main" id="{A7DE833E-CE8A-2A68-D458-8AD34291D6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4328" y="482148"/>
            <a:ext cx="11243343" cy="6375852"/>
          </a:xfrm>
          <a:prstGeom prst="rect">
            <a:avLst/>
          </a:prstGeom>
        </p:spPr>
      </p:pic>
      <p:sp>
        <p:nvSpPr>
          <p:cNvPr id="2" name="TextBox 1">
            <a:extLst>
              <a:ext uri="{FF2B5EF4-FFF2-40B4-BE49-F238E27FC236}">
                <a16:creationId xmlns:a16="http://schemas.microsoft.com/office/drawing/2014/main" id="{15CABF86-6219-9786-7AE0-0EB4BC965DFD}"/>
              </a:ext>
            </a:extLst>
          </p:cNvPr>
          <p:cNvSpPr txBox="1"/>
          <p:nvPr/>
        </p:nvSpPr>
        <p:spPr>
          <a:xfrm>
            <a:off x="224589" y="112816"/>
            <a:ext cx="1122359" cy="369332"/>
          </a:xfrm>
          <a:prstGeom prst="rect">
            <a:avLst/>
          </a:prstGeom>
          <a:noFill/>
        </p:spPr>
        <p:txBody>
          <a:bodyPr wrap="none" rtlCol="0">
            <a:spAutoFit/>
          </a:bodyPr>
          <a:lstStyle/>
          <a:p>
            <a:r>
              <a:rPr lang="en-US" dirty="0" err="1"/>
              <a:t>RetinaNet</a:t>
            </a:r>
            <a:endParaRPr lang="en-US" dirty="0"/>
          </a:p>
        </p:txBody>
      </p:sp>
    </p:spTree>
    <p:extLst>
      <p:ext uri="{BB962C8B-B14F-4D97-AF65-F5344CB8AC3E}">
        <p14:creationId xmlns:p14="http://schemas.microsoft.com/office/powerpoint/2010/main" val="314021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etr_14c_test">
            <a:hlinkClick r:id="" action="ppaction://media"/>
            <a:extLst>
              <a:ext uri="{FF2B5EF4-FFF2-40B4-BE49-F238E27FC236}">
                <a16:creationId xmlns:a16="http://schemas.microsoft.com/office/drawing/2014/main" id="{C8F7CAC3-D894-C9C3-0567-F0EF3F8D39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4379" y="497305"/>
            <a:ext cx="11103241" cy="6360695"/>
          </a:xfrm>
          <a:prstGeom prst="rect">
            <a:avLst/>
          </a:prstGeom>
        </p:spPr>
      </p:pic>
      <p:sp>
        <p:nvSpPr>
          <p:cNvPr id="2" name="TextBox 1">
            <a:extLst>
              <a:ext uri="{FF2B5EF4-FFF2-40B4-BE49-F238E27FC236}">
                <a16:creationId xmlns:a16="http://schemas.microsoft.com/office/drawing/2014/main" id="{0D91070D-29C3-2D75-A868-ED708C7141A5}"/>
              </a:ext>
            </a:extLst>
          </p:cNvPr>
          <p:cNvSpPr txBox="1"/>
          <p:nvPr/>
        </p:nvSpPr>
        <p:spPr>
          <a:xfrm>
            <a:off x="481263" y="128337"/>
            <a:ext cx="676788" cy="369332"/>
          </a:xfrm>
          <a:prstGeom prst="rect">
            <a:avLst/>
          </a:prstGeom>
          <a:noFill/>
        </p:spPr>
        <p:txBody>
          <a:bodyPr wrap="none" rtlCol="0">
            <a:spAutoFit/>
          </a:bodyPr>
          <a:lstStyle/>
          <a:p>
            <a:r>
              <a:rPr lang="en-US" dirty="0"/>
              <a:t>DETR</a:t>
            </a:r>
          </a:p>
        </p:txBody>
      </p:sp>
    </p:spTree>
    <p:extLst>
      <p:ext uri="{BB962C8B-B14F-4D97-AF65-F5344CB8AC3E}">
        <p14:creationId xmlns:p14="http://schemas.microsoft.com/office/powerpoint/2010/main" val="388936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tinanet_14c_test">
            <a:hlinkClick r:id="" action="ppaction://media"/>
            <a:extLst>
              <a:ext uri="{FF2B5EF4-FFF2-40B4-BE49-F238E27FC236}">
                <a16:creationId xmlns:a16="http://schemas.microsoft.com/office/drawing/2014/main" id="{A7D09186-91B0-7B0E-CF45-39903C8F92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8707" y="645896"/>
            <a:ext cx="10954586" cy="6212104"/>
          </a:xfrm>
          <a:prstGeom prst="rect">
            <a:avLst/>
          </a:prstGeom>
        </p:spPr>
      </p:pic>
      <p:sp>
        <p:nvSpPr>
          <p:cNvPr id="2" name="TextBox 1">
            <a:extLst>
              <a:ext uri="{FF2B5EF4-FFF2-40B4-BE49-F238E27FC236}">
                <a16:creationId xmlns:a16="http://schemas.microsoft.com/office/drawing/2014/main" id="{F4BF73BB-884C-927A-4428-8364FC8CBAAC}"/>
              </a:ext>
            </a:extLst>
          </p:cNvPr>
          <p:cNvSpPr txBox="1"/>
          <p:nvPr/>
        </p:nvSpPr>
        <p:spPr>
          <a:xfrm>
            <a:off x="336884" y="144380"/>
            <a:ext cx="1122359" cy="369332"/>
          </a:xfrm>
          <a:prstGeom prst="rect">
            <a:avLst/>
          </a:prstGeom>
          <a:noFill/>
        </p:spPr>
        <p:txBody>
          <a:bodyPr wrap="none" rtlCol="0">
            <a:spAutoFit/>
          </a:bodyPr>
          <a:lstStyle/>
          <a:p>
            <a:r>
              <a:rPr lang="en-US" dirty="0" err="1"/>
              <a:t>RetinaNet</a:t>
            </a:r>
            <a:endParaRPr lang="en-US" dirty="0"/>
          </a:p>
        </p:txBody>
      </p:sp>
    </p:spTree>
    <p:extLst>
      <p:ext uri="{BB962C8B-B14F-4D97-AF65-F5344CB8AC3E}">
        <p14:creationId xmlns:p14="http://schemas.microsoft.com/office/powerpoint/2010/main" val="132762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creenshot, text, font, diagram&#10;&#10;Description automatically generated">
            <a:extLst>
              <a:ext uri="{FF2B5EF4-FFF2-40B4-BE49-F238E27FC236}">
                <a16:creationId xmlns:a16="http://schemas.microsoft.com/office/drawing/2014/main" id="{0FBA8052-BD1B-5EA0-1DC9-27E219765CA5}"/>
              </a:ext>
            </a:extLst>
          </p:cNvPr>
          <p:cNvPicPr>
            <a:picLocks noChangeAspect="1"/>
          </p:cNvPicPr>
          <p:nvPr/>
        </p:nvPicPr>
        <p:blipFill>
          <a:blip r:embed="rId3"/>
          <a:stretch>
            <a:fillRect/>
          </a:stretch>
        </p:blipFill>
        <p:spPr>
          <a:xfrm>
            <a:off x="1115483" y="1918160"/>
            <a:ext cx="4768850" cy="4768850"/>
          </a:xfrm>
          <a:prstGeom prst="rect">
            <a:avLst/>
          </a:prstGeom>
        </p:spPr>
      </p:pic>
      <p:pic>
        <p:nvPicPr>
          <p:cNvPr id="9" name="Picture 8" descr="A colorful lines on a white background&#10;&#10;Description automatically generated with low confidence">
            <a:extLst>
              <a:ext uri="{FF2B5EF4-FFF2-40B4-BE49-F238E27FC236}">
                <a16:creationId xmlns:a16="http://schemas.microsoft.com/office/drawing/2014/main" id="{95E7D52B-E43F-2DBD-95C1-754D42E0BAA9}"/>
              </a:ext>
            </a:extLst>
          </p:cNvPr>
          <p:cNvPicPr>
            <a:picLocks noChangeAspect="1"/>
          </p:cNvPicPr>
          <p:nvPr/>
        </p:nvPicPr>
        <p:blipFill>
          <a:blip r:embed="rId4"/>
          <a:stretch>
            <a:fillRect/>
          </a:stretch>
        </p:blipFill>
        <p:spPr>
          <a:xfrm>
            <a:off x="6773332" y="1918160"/>
            <a:ext cx="4768849" cy="4786382"/>
          </a:xfrm>
          <a:prstGeom prst="rect">
            <a:avLst/>
          </a:prstGeom>
        </p:spPr>
      </p:pic>
      <p:pic>
        <p:nvPicPr>
          <p:cNvPr id="11" name="Picture 10" descr="A picture containing text, font, number, screenshot&#10;&#10;Description automatically generated">
            <a:extLst>
              <a:ext uri="{FF2B5EF4-FFF2-40B4-BE49-F238E27FC236}">
                <a16:creationId xmlns:a16="http://schemas.microsoft.com/office/drawing/2014/main" id="{B20EAFB2-F4A8-6E37-F195-93B7F771D221}"/>
              </a:ext>
            </a:extLst>
          </p:cNvPr>
          <p:cNvPicPr>
            <a:picLocks noChangeAspect="1"/>
          </p:cNvPicPr>
          <p:nvPr/>
        </p:nvPicPr>
        <p:blipFill>
          <a:blip r:embed="rId5"/>
          <a:stretch>
            <a:fillRect/>
          </a:stretch>
        </p:blipFill>
        <p:spPr>
          <a:xfrm>
            <a:off x="3451756" y="0"/>
            <a:ext cx="5711825" cy="2637904"/>
          </a:xfrm>
          <a:prstGeom prst="rect">
            <a:avLst/>
          </a:prstGeom>
        </p:spPr>
      </p:pic>
      <p:sp>
        <p:nvSpPr>
          <p:cNvPr id="12" name="TextBox 11">
            <a:extLst>
              <a:ext uri="{FF2B5EF4-FFF2-40B4-BE49-F238E27FC236}">
                <a16:creationId xmlns:a16="http://schemas.microsoft.com/office/drawing/2014/main" id="{78DF8506-78A7-768B-A871-014F42B25860}"/>
              </a:ext>
            </a:extLst>
          </p:cNvPr>
          <p:cNvSpPr txBox="1"/>
          <p:nvPr/>
        </p:nvSpPr>
        <p:spPr>
          <a:xfrm>
            <a:off x="7909200" y="424800"/>
            <a:ext cx="1134000" cy="291600"/>
          </a:xfrm>
          <a:prstGeom prst="rect">
            <a:avLst/>
          </a:prstGeom>
          <a:solidFill>
            <a:srgbClr val="0025FF"/>
          </a:solidFill>
        </p:spPr>
        <p:txBody>
          <a:bodyPr wrap="square" rtlCol="0">
            <a:spAutoFit/>
          </a:bodyPr>
          <a:lstStyle/>
          <a:p>
            <a:endParaRPr lang="en-US" dirty="0">
              <a:highlight>
                <a:srgbClr val="FFFF00"/>
              </a:highlight>
            </a:endParaRPr>
          </a:p>
        </p:txBody>
      </p:sp>
      <p:sp>
        <p:nvSpPr>
          <p:cNvPr id="13" name="TextBox 12">
            <a:extLst>
              <a:ext uri="{FF2B5EF4-FFF2-40B4-BE49-F238E27FC236}">
                <a16:creationId xmlns:a16="http://schemas.microsoft.com/office/drawing/2014/main" id="{46588E48-1992-58EF-5583-B54113CF9FDC}"/>
              </a:ext>
            </a:extLst>
          </p:cNvPr>
          <p:cNvSpPr txBox="1"/>
          <p:nvPr/>
        </p:nvSpPr>
        <p:spPr>
          <a:xfrm>
            <a:off x="7909200" y="1339200"/>
            <a:ext cx="1134000" cy="291600"/>
          </a:xfrm>
          <a:prstGeom prst="rect">
            <a:avLst/>
          </a:prstGeom>
          <a:solidFill>
            <a:schemeClr val="tx1"/>
          </a:solidFill>
        </p:spPr>
        <p:txBody>
          <a:bodyPr wrap="square" rtlCol="0">
            <a:spAutoFit/>
          </a:bodyPr>
          <a:lstStyle/>
          <a:p>
            <a:endParaRPr lang="en-US" dirty="0">
              <a:highlight>
                <a:srgbClr val="FFFF00"/>
              </a:highlight>
            </a:endParaRPr>
          </a:p>
        </p:txBody>
      </p:sp>
      <p:sp>
        <p:nvSpPr>
          <p:cNvPr id="14" name="TextBox 13">
            <a:extLst>
              <a:ext uri="{FF2B5EF4-FFF2-40B4-BE49-F238E27FC236}">
                <a16:creationId xmlns:a16="http://schemas.microsoft.com/office/drawing/2014/main" id="{8DD72FAB-0573-9DCA-4D92-814258D84161}"/>
              </a:ext>
            </a:extLst>
          </p:cNvPr>
          <p:cNvSpPr txBox="1"/>
          <p:nvPr/>
        </p:nvSpPr>
        <p:spPr>
          <a:xfrm>
            <a:off x="7909200" y="1645200"/>
            <a:ext cx="1134000" cy="291600"/>
          </a:xfrm>
          <a:prstGeom prst="rect">
            <a:avLst/>
          </a:prstGeom>
          <a:solidFill>
            <a:srgbClr val="0CDBFF"/>
          </a:solidFill>
        </p:spPr>
        <p:txBody>
          <a:bodyPr wrap="square" rtlCol="0">
            <a:spAutoFit/>
          </a:bodyPr>
          <a:lstStyle/>
          <a:p>
            <a:endParaRPr lang="en-US" dirty="0">
              <a:highlight>
                <a:srgbClr val="FFFF00"/>
              </a:highlight>
            </a:endParaRPr>
          </a:p>
        </p:txBody>
      </p:sp>
      <p:sp>
        <p:nvSpPr>
          <p:cNvPr id="15" name="TextBox 14">
            <a:extLst>
              <a:ext uri="{FF2B5EF4-FFF2-40B4-BE49-F238E27FC236}">
                <a16:creationId xmlns:a16="http://schemas.microsoft.com/office/drawing/2014/main" id="{DC34E72D-BDDE-B981-676F-5A0AD79AC272}"/>
              </a:ext>
            </a:extLst>
          </p:cNvPr>
          <p:cNvSpPr txBox="1"/>
          <p:nvPr/>
        </p:nvSpPr>
        <p:spPr>
          <a:xfrm>
            <a:off x="7909200" y="1951200"/>
            <a:ext cx="1134000" cy="291600"/>
          </a:xfrm>
          <a:prstGeom prst="rect">
            <a:avLst/>
          </a:prstGeom>
          <a:solidFill>
            <a:srgbClr val="19FF00"/>
          </a:solidFill>
        </p:spPr>
        <p:txBody>
          <a:bodyPr wrap="square" rtlCol="0">
            <a:spAutoFit/>
          </a:bodyPr>
          <a:lstStyle/>
          <a:p>
            <a:endParaRPr lang="en-US" dirty="0">
              <a:highlight>
                <a:srgbClr val="FFFF00"/>
              </a:highlight>
            </a:endParaRPr>
          </a:p>
        </p:txBody>
      </p:sp>
      <p:sp>
        <p:nvSpPr>
          <p:cNvPr id="16" name="TextBox 15">
            <a:extLst>
              <a:ext uri="{FF2B5EF4-FFF2-40B4-BE49-F238E27FC236}">
                <a16:creationId xmlns:a16="http://schemas.microsoft.com/office/drawing/2014/main" id="{5A080853-B694-6BA1-CA92-25836B8CB1A3}"/>
              </a:ext>
            </a:extLst>
          </p:cNvPr>
          <p:cNvSpPr txBox="1"/>
          <p:nvPr/>
        </p:nvSpPr>
        <p:spPr>
          <a:xfrm>
            <a:off x="7909200" y="2253600"/>
            <a:ext cx="1134000" cy="291600"/>
          </a:xfrm>
          <a:prstGeom prst="rect">
            <a:avLst/>
          </a:prstGeom>
          <a:solidFill>
            <a:srgbClr val="FF21E7"/>
          </a:solidFill>
        </p:spPr>
        <p:txBody>
          <a:bodyPr wrap="square" rtlCol="0">
            <a:spAutoFit/>
          </a:bodyPr>
          <a:lstStyle/>
          <a:p>
            <a:endParaRPr lang="en-US" dirty="0">
              <a:highlight>
                <a:srgbClr val="FFFF00"/>
              </a:highlight>
            </a:endParaRPr>
          </a:p>
        </p:txBody>
      </p:sp>
      <p:sp>
        <p:nvSpPr>
          <p:cNvPr id="17" name="TextBox 16">
            <a:extLst>
              <a:ext uri="{FF2B5EF4-FFF2-40B4-BE49-F238E27FC236}">
                <a16:creationId xmlns:a16="http://schemas.microsoft.com/office/drawing/2014/main" id="{1D822B76-9FA4-0AFC-2DB8-571B03CEC156}"/>
              </a:ext>
            </a:extLst>
          </p:cNvPr>
          <p:cNvSpPr txBox="1"/>
          <p:nvPr/>
        </p:nvSpPr>
        <p:spPr>
          <a:xfrm>
            <a:off x="7909200" y="730800"/>
            <a:ext cx="1134000" cy="291600"/>
          </a:xfrm>
          <a:prstGeom prst="rect">
            <a:avLst/>
          </a:prstGeom>
          <a:solidFill>
            <a:srgbClr val="FF0000"/>
          </a:solidFill>
        </p:spPr>
        <p:txBody>
          <a:bodyPr wrap="square" rtlCol="0">
            <a:spAutoFit/>
          </a:bodyPr>
          <a:lstStyle/>
          <a:p>
            <a:endParaRPr lang="en-US" dirty="0">
              <a:highlight>
                <a:srgbClr val="FFFF00"/>
              </a:highlight>
            </a:endParaRPr>
          </a:p>
        </p:txBody>
      </p:sp>
      <p:sp>
        <p:nvSpPr>
          <p:cNvPr id="18" name="TextBox 17">
            <a:extLst>
              <a:ext uri="{FF2B5EF4-FFF2-40B4-BE49-F238E27FC236}">
                <a16:creationId xmlns:a16="http://schemas.microsoft.com/office/drawing/2014/main" id="{16A4217A-25DA-FA92-CB5A-19904908D68B}"/>
              </a:ext>
            </a:extLst>
          </p:cNvPr>
          <p:cNvSpPr txBox="1"/>
          <p:nvPr/>
        </p:nvSpPr>
        <p:spPr>
          <a:xfrm>
            <a:off x="7909200" y="1036800"/>
            <a:ext cx="1134000" cy="291600"/>
          </a:xfrm>
          <a:prstGeom prst="rect">
            <a:avLst/>
          </a:prstGeom>
          <a:solidFill>
            <a:srgbClr val="FFFF00"/>
          </a:solidFill>
        </p:spPr>
        <p:txBody>
          <a:bodyPr wrap="square" rtlCol="0">
            <a:spAutoFit/>
          </a:bodyPr>
          <a:lstStyle/>
          <a:p>
            <a:endParaRPr lang="en-US" dirty="0">
              <a:highlight>
                <a:srgbClr val="FFFF00"/>
              </a:highlight>
            </a:endParaRPr>
          </a:p>
        </p:txBody>
      </p:sp>
      <p:sp>
        <p:nvSpPr>
          <p:cNvPr id="19" name="TextBox 18">
            <a:extLst>
              <a:ext uri="{FF2B5EF4-FFF2-40B4-BE49-F238E27FC236}">
                <a16:creationId xmlns:a16="http://schemas.microsoft.com/office/drawing/2014/main" id="{6D804362-ADB4-6F84-B1B5-C59F1C2B3B4A}"/>
              </a:ext>
            </a:extLst>
          </p:cNvPr>
          <p:cNvSpPr txBox="1"/>
          <p:nvPr/>
        </p:nvSpPr>
        <p:spPr>
          <a:xfrm>
            <a:off x="1433383" y="5985182"/>
            <a:ext cx="742511" cy="400110"/>
          </a:xfrm>
          <a:prstGeom prst="rect">
            <a:avLst/>
          </a:prstGeom>
          <a:noFill/>
        </p:spPr>
        <p:txBody>
          <a:bodyPr wrap="none" rtlCol="0">
            <a:spAutoFit/>
          </a:bodyPr>
          <a:lstStyle/>
          <a:p>
            <a:r>
              <a:rPr lang="en-US" sz="2000" b="1" dirty="0"/>
              <a:t>DETR</a:t>
            </a:r>
          </a:p>
        </p:txBody>
      </p:sp>
      <p:sp>
        <p:nvSpPr>
          <p:cNvPr id="20" name="TextBox 19">
            <a:extLst>
              <a:ext uri="{FF2B5EF4-FFF2-40B4-BE49-F238E27FC236}">
                <a16:creationId xmlns:a16="http://schemas.microsoft.com/office/drawing/2014/main" id="{E0651638-5387-2F13-AD14-9138A197605B}"/>
              </a:ext>
            </a:extLst>
          </p:cNvPr>
          <p:cNvSpPr txBox="1"/>
          <p:nvPr/>
        </p:nvSpPr>
        <p:spPr>
          <a:xfrm>
            <a:off x="7112035" y="5985182"/>
            <a:ext cx="1253035" cy="400110"/>
          </a:xfrm>
          <a:prstGeom prst="rect">
            <a:avLst/>
          </a:prstGeom>
          <a:noFill/>
        </p:spPr>
        <p:txBody>
          <a:bodyPr wrap="none" rtlCol="0">
            <a:spAutoFit/>
          </a:bodyPr>
          <a:lstStyle/>
          <a:p>
            <a:r>
              <a:rPr lang="en-US" sz="2000" b="1" dirty="0" err="1"/>
              <a:t>RetinaNet</a:t>
            </a:r>
            <a:endParaRPr lang="en-US" sz="2000" b="1" dirty="0"/>
          </a:p>
        </p:txBody>
      </p:sp>
    </p:spTree>
    <p:extLst>
      <p:ext uri="{BB962C8B-B14F-4D97-AF65-F5344CB8AC3E}">
        <p14:creationId xmlns:p14="http://schemas.microsoft.com/office/powerpoint/2010/main" val="2752631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044E-4E7B-90DA-4537-30B6DFE99CD0}"/>
              </a:ext>
            </a:extLst>
          </p:cNvPr>
          <p:cNvSpPr>
            <a:spLocks noGrp="1"/>
          </p:cNvSpPr>
          <p:nvPr>
            <p:ph type="title"/>
          </p:nvPr>
        </p:nvSpPr>
        <p:spPr>
          <a:xfrm>
            <a:off x="704088" y="2340229"/>
            <a:ext cx="10515600" cy="1325563"/>
          </a:xfrm>
        </p:spPr>
        <p:txBody>
          <a:bodyPr/>
          <a:lstStyle/>
          <a:p>
            <a:pPr algn="ctr"/>
            <a:r>
              <a:rPr lang="en-US" sz="4400" dirty="0"/>
              <a:t>Problem statement and definitions</a:t>
            </a:r>
            <a:endParaRPr lang="en-US" dirty="0"/>
          </a:p>
        </p:txBody>
      </p:sp>
    </p:spTree>
    <p:extLst>
      <p:ext uri="{BB962C8B-B14F-4D97-AF65-F5344CB8AC3E}">
        <p14:creationId xmlns:p14="http://schemas.microsoft.com/office/powerpoint/2010/main" val="252003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laying foosball&#10;&#10;Description automatically generated">
            <a:extLst>
              <a:ext uri="{FF2B5EF4-FFF2-40B4-BE49-F238E27FC236}">
                <a16:creationId xmlns:a16="http://schemas.microsoft.com/office/drawing/2014/main" id="{9F08908E-C23A-2D20-7238-0B916ED8990C}"/>
              </a:ext>
            </a:extLst>
          </p:cNvPr>
          <p:cNvPicPr>
            <a:picLocks noChangeAspect="1"/>
          </p:cNvPicPr>
          <p:nvPr/>
        </p:nvPicPr>
        <p:blipFill>
          <a:blip r:embed="rId3"/>
          <a:stretch>
            <a:fillRect/>
          </a:stretch>
        </p:blipFill>
        <p:spPr>
          <a:xfrm>
            <a:off x="54120" y="1417938"/>
            <a:ext cx="12137880" cy="4022124"/>
          </a:xfrm>
          <a:prstGeom prst="rect">
            <a:avLst/>
          </a:prstGeom>
        </p:spPr>
      </p:pic>
      <p:sp>
        <p:nvSpPr>
          <p:cNvPr id="2" name="TextBox 1">
            <a:extLst>
              <a:ext uri="{FF2B5EF4-FFF2-40B4-BE49-F238E27FC236}">
                <a16:creationId xmlns:a16="http://schemas.microsoft.com/office/drawing/2014/main" id="{BE1B8C69-08FF-48D8-42BF-6AE06C5DBCB5}"/>
              </a:ext>
            </a:extLst>
          </p:cNvPr>
          <p:cNvSpPr txBox="1"/>
          <p:nvPr/>
        </p:nvSpPr>
        <p:spPr>
          <a:xfrm>
            <a:off x="786063" y="657726"/>
            <a:ext cx="3473771" cy="369332"/>
          </a:xfrm>
          <a:prstGeom prst="rect">
            <a:avLst/>
          </a:prstGeom>
          <a:noFill/>
        </p:spPr>
        <p:txBody>
          <a:bodyPr wrap="none" rtlCol="0">
            <a:spAutoFit/>
          </a:bodyPr>
          <a:lstStyle/>
          <a:p>
            <a:r>
              <a:rPr lang="en-US" dirty="0"/>
              <a:t>Encoder attention maps, 14 classes</a:t>
            </a:r>
          </a:p>
        </p:txBody>
      </p:sp>
    </p:spTree>
    <p:extLst>
      <p:ext uri="{BB962C8B-B14F-4D97-AF65-F5344CB8AC3E}">
        <p14:creationId xmlns:p14="http://schemas.microsoft.com/office/powerpoint/2010/main" val="3792445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ut">
            <a:hlinkClick r:id="" action="ppaction://media"/>
            <a:extLst>
              <a:ext uri="{FF2B5EF4-FFF2-40B4-BE49-F238E27FC236}">
                <a16:creationId xmlns:a16="http://schemas.microsoft.com/office/drawing/2014/main" id="{F0478261-E6E6-BD2A-85D6-689954C128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5391" y="399815"/>
            <a:ext cx="11481218" cy="6458185"/>
          </a:xfrm>
          <a:prstGeom prst="rect">
            <a:avLst/>
          </a:prstGeom>
        </p:spPr>
      </p:pic>
      <p:sp>
        <p:nvSpPr>
          <p:cNvPr id="2" name="TextBox 1">
            <a:extLst>
              <a:ext uri="{FF2B5EF4-FFF2-40B4-BE49-F238E27FC236}">
                <a16:creationId xmlns:a16="http://schemas.microsoft.com/office/drawing/2014/main" id="{0BD51E8F-70CB-998F-4820-0BBEF677649C}"/>
              </a:ext>
            </a:extLst>
          </p:cNvPr>
          <p:cNvSpPr txBox="1"/>
          <p:nvPr/>
        </p:nvSpPr>
        <p:spPr>
          <a:xfrm>
            <a:off x="401053" y="112295"/>
            <a:ext cx="7709675" cy="369332"/>
          </a:xfrm>
          <a:prstGeom prst="rect">
            <a:avLst/>
          </a:prstGeom>
          <a:noFill/>
        </p:spPr>
        <p:txBody>
          <a:bodyPr wrap="none" rtlCol="0">
            <a:spAutoFit/>
          </a:bodyPr>
          <a:lstStyle/>
          <a:p>
            <a:r>
              <a:rPr lang="en-US" dirty="0"/>
              <a:t>Even closer 1-to-1 mapping of query to figure when trained on positional classes</a:t>
            </a:r>
          </a:p>
        </p:txBody>
      </p:sp>
    </p:spTree>
    <p:extLst>
      <p:ext uri="{BB962C8B-B14F-4D97-AF65-F5344CB8AC3E}">
        <p14:creationId xmlns:p14="http://schemas.microsoft.com/office/powerpoint/2010/main" val="395171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graphic design&#10;&#10;Description automatically generated">
            <a:extLst>
              <a:ext uri="{FF2B5EF4-FFF2-40B4-BE49-F238E27FC236}">
                <a16:creationId xmlns:a16="http://schemas.microsoft.com/office/drawing/2014/main" id="{76D2B28C-73F4-8DA1-B520-A24D5B034DDC}"/>
              </a:ext>
            </a:extLst>
          </p:cNvPr>
          <p:cNvPicPr>
            <a:picLocks noChangeAspect="1"/>
          </p:cNvPicPr>
          <p:nvPr/>
        </p:nvPicPr>
        <p:blipFill>
          <a:blip r:embed="rId3"/>
          <a:stretch>
            <a:fillRect/>
          </a:stretch>
        </p:blipFill>
        <p:spPr>
          <a:xfrm>
            <a:off x="1157123" y="2229222"/>
            <a:ext cx="4480208" cy="4496802"/>
          </a:xfrm>
          <a:prstGeom prst="rect">
            <a:avLst/>
          </a:prstGeom>
        </p:spPr>
      </p:pic>
      <p:pic>
        <p:nvPicPr>
          <p:cNvPr id="11" name="Picture 10" descr="A picture containing text, screenshot, graphic design, graphics&#10;&#10;Description automatically generated">
            <a:extLst>
              <a:ext uri="{FF2B5EF4-FFF2-40B4-BE49-F238E27FC236}">
                <a16:creationId xmlns:a16="http://schemas.microsoft.com/office/drawing/2014/main" id="{C69F42B9-E5FA-B523-5448-4A87CF81FEAA}"/>
              </a:ext>
            </a:extLst>
          </p:cNvPr>
          <p:cNvPicPr>
            <a:picLocks noChangeAspect="1"/>
          </p:cNvPicPr>
          <p:nvPr/>
        </p:nvPicPr>
        <p:blipFill>
          <a:blip r:embed="rId4"/>
          <a:stretch>
            <a:fillRect/>
          </a:stretch>
        </p:blipFill>
        <p:spPr>
          <a:xfrm>
            <a:off x="6662349" y="2196827"/>
            <a:ext cx="4578180" cy="4561592"/>
          </a:xfrm>
          <a:prstGeom prst="rect">
            <a:avLst/>
          </a:prstGeom>
        </p:spPr>
      </p:pic>
      <p:sp>
        <p:nvSpPr>
          <p:cNvPr id="12" name="TextBox 11">
            <a:extLst>
              <a:ext uri="{FF2B5EF4-FFF2-40B4-BE49-F238E27FC236}">
                <a16:creationId xmlns:a16="http://schemas.microsoft.com/office/drawing/2014/main" id="{FCC5DE00-7051-1C9A-64A8-439E010B851D}"/>
              </a:ext>
            </a:extLst>
          </p:cNvPr>
          <p:cNvSpPr txBox="1"/>
          <p:nvPr/>
        </p:nvSpPr>
        <p:spPr>
          <a:xfrm>
            <a:off x="329513" y="234779"/>
            <a:ext cx="11862487" cy="1569660"/>
          </a:xfrm>
          <a:prstGeom prst="rect">
            <a:avLst/>
          </a:prstGeom>
          <a:noFill/>
        </p:spPr>
        <p:txBody>
          <a:bodyPr wrap="square" rtlCol="0">
            <a:spAutoFit/>
          </a:bodyPr>
          <a:lstStyle/>
          <a:p>
            <a:r>
              <a:rPr lang="en-US" sz="3200" dirty="0"/>
              <a:t>To what extent has DETR learned spatial regularities?</a:t>
            </a:r>
          </a:p>
          <a:p>
            <a:r>
              <a:rPr lang="en-US" sz="3200" dirty="0"/>
              <a:t>To what extent does DETR show over-reliance on the perspective of the training set?</a:t>
            </a:r>
          </a:p>
        </p:txBody>
      </p:sp>
      <p:sp>
        <p:nvSpPr>
          <p:cNvPr id="14" name="TextBox 13">
            <a:extLst>
              <a:ext uri="{FF2B5EF4-FFF2-40B4-BE49-F238E27FC236}">
                <a16:creationId xmlns:a16="http://schemas.microsoft.com/office/drawing/2014/main" id="{05AF0728-4F0C-7332-A0F1-86F6F42C2DB2}"/>
              </a:ext>
            </a:extLst>
          </p:cNvPr>
          <p:cNvSpPr txBox="1"/>
          <p:nvPr/>
        </p:nvSpPr>
        <p:spPr>
          <a:xfrm>
            <a:off x="3289547" y="5597611"/>
            <a:ext cx="2347784" cy="923330"/>
          </a:xfrm>
          <a:prstGeom prst="rect">
            <a:avLst/>
          </a:prstGeom>
          <a:noFill/>
        </p:spPr>
        <p:txBody>
          <a:bodyPr wrap="square" rtlCol="0">
            <a:spAutoFit/>
          </a:bodyPr>
          <a:lstStyle/>
          <a:p>
            <a:r>
              <a:rPr lang="en-US" dirty="0"/>
              <a:t>Padding synthetic data on the bottom and right</a:t>
            </a:r>
          </a:p>
        </p:txBody>
      </p:sp>
      <p:sp>
        <p:nvSpPr>
          <p:cNvPr id="15" name="TextBox 14">
            <a:extLst>
              <a:ext uri="{FF2B5EF4-FFF2-40B4-BE49-F238E27FC236}">
                <a16:creationId xmlns:a16="http://schemas.microsoft.com/office/drawing/2014/main" id="{B1D80EC6-D9CB-E464-FE76-6E24A07CDA6E}"/>
              </a:ext>
            </a:extLst>
          </p:cNvPr>
          <p:cNvSpPr txBox="1"/>
          <p:nvPr/>
        </p:nvSpPr>
        <p:spPr>
          <a:xfrm>
            <a:off x="6775622" y="2505670"/>
            <a:ext cx="2347784" cy="646331"/>
          </a:xfrm>
          <a:prstGeom prst="rect">
            <a:avLst/>
          </a:prstGeom>
          <a:noFill/>
        </p:spPr>
        <p:txBody>
          <a:bodyPr wrap="square" rtlCol="0">
            <a:spAutoFit/>
          </a:bodyPr>
          <a:lstStyle/>
          <a:p>
            <a:r>
              <a:rPr lang="en-US" dirty="0"/>
              <a:t>Padding synthetic data on the top and left</a:t>
            </a:r>
          </a:p>
        </p:txBody>
      </p:sp>
      <p:cxnSp>
        <p:nvCxnSpPr>
          <p:cNvPr id="3" name="Straight Connector 2">
            <a:extLst>
              <a:ext uri="{FF2B5EF4-FFF2-40B4-BE49-F238E27FC236}">
                <a16:creationId xmlns:a16="http://schemas.microsoft.com/office/drawing/2014/main" id="{EE897028-7F6A-6062-48A8-7C86ABC59550}"/>
              </a:ext>
            </a:extLst>
          </p:cNvPr>
          <p:cNvCxnSpPr>
            <a:cxnSpLocks/>
          </p:cNvCxnSpPr>
          <p:nvPr/>
        </p:nvCxnSpPr>
        <p:spPr>
          <a:xfrm>
            <a:off x="1157123" y="5462016"/>
            <a:ext cx="332953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a:extLst>
              <a:ext uri="{FF2B5EF4-FFF2-40B4-BE49-F238E27FC236}">
                <a16:creationId xmlns:a16="http://schemas.microsoft.com/office/drawing/2014/main" id="{D44C4983-ED74-3938-4D12-D1E2969854CE}"/>
              </a:ext>
            </a:extLst>
          </p:cNvPr>
          <p:cNvCxnSpPr>
            <a:cxnSpLocks/>
          </p:cNvCxnSpPr>
          <p:nvPr/>
        </p:nvCxnSpPr>
        <p:spPr>
          <a:xfrm>
            <a:off x="7863840" y="3407664"/>
            <a:ext cx="337668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3B0AE29F-7BF1-56C2-A0DF-65C7A919D64B}"/>
              </a:ext>
            </a:extLst>
          </p:cNvPr>
          <p:cNvCxnSpPr>
            <a:cxnSpLocks/>
          </p:cNvCxnSpPr>
          <p:nvPr/>
        </p:nvCxnSpPr>
        <p:spPr>
          <a:xfrm>
            <a:off x="7863840" y="3429000"/>
            <a:ext cx="0" cy="329702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E0290499-1401-2EC4-1ACF-7BAFFB67AFF5}"/>
              </a:ext>
            </a:extLst>
          </p:cNvPr>
          <p:cNvCxnSpPr>
            <a:cxnSpLocks/>
          </p:cNvCxnSpPr>
          <p:nvPr/>
        </p:nvCxnSpPr>
        <p:spPr>
          <a:xfrm flipV="1">
            <a:off x="4486656" y="2229222"/>
            <a:ext cx="0" cy="323279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21410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044E-4E7B-90DA-4537-30B6DFE99CD0}"/>
              </a:ext>
            </a:extLst>
          </p:cNvPr>
          <p:cNvSpPr>
            <a:spLocks noGrp="1"/>
          </p:cNvSpPr>
          <p:nvPr>
            <p:ph type="title"/>
          </p:nvPr>
        </p:nvSpPr>
        <p:spPr>
          <a:xfrm>
            <a:off x="704088" y="2340229"/>
            <a:ext cx="10515600" cy="1325563"/>
          </a:xfrm>
        </p:spPr>
        <p:txBody>
          <a:bodyPr/>
          <a:lstStyle/>
          <a:p>
            <a:pPr algn="ctr"/>
            <a:r>
              <a:rPr lang="en-US" sz="4400" dirty="0"/>
              <a:t>Conclusion</a:t>
            </a:r>
            <a:endParaRPr lang="en-US" dirty="0"/>
          </a:p>
        </p:txBody>
      </p:sp>
    </p:spTree>
    <p:extLst>
      <p:ext uri="{BB962C8B-B14F-4D97-AF65-F5344CB8AC3E}">
        <p14:creationId xmlns:p14="http://schemas.microsoft.com/office/powerpoint/2010/main" val="3133965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7B70-88C8-477B-2C4D-BFC48B70976B}"/>
              </a:ext>
            </a:extLst>
          </p:cNvPr>
          <p:cNvSpPr>
            <a:spLocks noGrp="1"/>
          </p:cNvSpPr>
          <p:nvPr>
            <p:ph type="title"/>
          </p:nvPr>
        </p:nvSpPr>
        <p:spPr/>
        <p:txBody>
          <a:bodyPr/>
          <a:lstStyle/>
          <a:p>
            <a:r>
              <a:rPr lang="en-US" dirty="0"/>
              <a:t>Concluding Remarks</a:t>
            </a:r>
          </a:p>
        </p:txBody>
      </p:sp>
      <p:sp>
        <p:nvSpPr>
          <p:cNvPr id="3" name="Content Placeholder 2">
            <a:extLst>
              <a:ext uri="{FF2B5EF4-FFF2-40B4-BE49-F238E27FC236}">
                <a16:creationId xmlns:a16="http://schemas.microsoft.com/office/drawing/2014/main" id="{43AFDEE4-661A-70B8-8259-D4B46619D1E0}"/>
              </a:ext>
            </a:extLst>
          </p:cNvPr>
          <p:cNvSpPr>
            <a:spLocks noGrp="1"/>
          </p:cNvSpPr>
          <p:nvPr>
            <p:ph idx="1"/>
          </p:nvPr>
        </p:nvSpPr>
        <p:spPr/>
        <p:txBody>
          <a:bodyPr/>
          <a:lstStyle/>
          <a:p>
            <a:r>
              <a:rPr lang="en-US" dirty="0"/>
              <a:t>DETR showed better performance on the positional classes for the test set, suggesting that it might learn spatial information.</a:t>
            </a:r>
          </a:p>
          <a:p>
            <a:endParaRPr lang="en-US" dirty="0"/>
          </a:p>
          <a:p>
            <a:endParaRPr lang="en-US" dirty="0"/>
          </a:p>
          <a:p>
            <a:r>
              <a:rPr lang="en-US" dirty="0"/>
              <a:t>This performance persisted even with the table changing location, implying that DETR does not simply learn trivial positional reasoning.</a:t>
            </a:r>
          </a:p>
        </p:txBody>
      </p:sp>
    </p:spTree>
    <p:extLst>
      <p:ext uri="{BB962C8B-B14F-4D97-AF65-F5344CB8AC3E}">
        <p14:creationId xmlns:p14="http://schemas.microsoft.com/office/powerpoint/2010/main" val="1218001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3246-0774-145A-B41C-62C94C57A550}"/>
              </a:ext>
            </a:extLst>
          </p:cNvPr>
          <p:cNvSpPr>
            <a:spLocks noGrp="1"/>
          </p:cNvSpPr>
          <p:nvPr>
            <p:ph type="title"/>
          </p:nvPr>
        </p:nvSpPr>
        <p:spPr/>
        <p:txBody>
          <a:bodyPr/>
          <a:lstStyle/>
          <a:p>
            <a:r>
              <a:rPr lang="en-US" dirty="0"/>
              <a:t>Exploiting Spatial Relations</a:t>
            </a:r>
          </a:p>
        </p:txBody>
      </p:sp>
      <p:sp>
        <p:nvSpPr>
          <p:cNvPr id="3" name="Content Placeholder 2">
            <a:extLst>
              <a:ext uri="{FF2B5EF4-FFF2-40B4-BE49-F238E27FC236}">
                <a16:creationId xmlns:a16="http://schemas.microsoft.com/office/drawing/2014/main" id="{58DF636E-E2E1-20B9-03CB-62384D16EDA3}"/>
              </a:ext>
            </a:extLst>
          </p:cNvPr>
          <p:cNvSpPr>
            <a:spLocks noGrp="1"/>
          </p:cNvSpPr>
          <p:nvPr>
            <p:ph idx="1"/>
          </p:nvPr>
        </p:nvSpPr>
        <p:spPr/>
        <p:txBody>
          <a:bodyPr/>
          <a:lstStyle/>
          <a:p>
            <a:r>
              <a:rPr lang="en-US" dirty="0"/>
              <a:t>What do we mean by spatial relations and regularities?</a:t>
            </a:r>
          </a:p>
        </p:txBody>
      </p:sp>
      <p:pic>
        <p:nvPicPr>
          <p:cNvPr id="1026" name="Picture 2" descr="Garden Fence Screening 2 Rolls * 3*0.5m Ivy Trellis Artificial Leaves  Garden Screening Fence Privacy Screen Garden Artificial Plant Wall Panels,  Artificial Hedge Screening Ivy Fence Panels Wall Panel : Amazon.co.uk:  Garden">
            <a:extLst>
              <a:ext uri="{FF2B5EF4-FFF2-40B4-BE49-F238E27FC236}">
                <a16:creationId xmlns:a16="http://schemas.microsoft.com/office/drawing/2014/main" id="{CA4ADDC1-39C4-5587-75D4-F13875AD8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895" y="2276642"/>
            <a:ext cx="8430296"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014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044E-4E7B-90DA-4537-30B6DFE99CD0}"/>
              </a:ext>
            </a:extLst>
          </p:cNvPr>
          <p:cNvSpPr>
            <a:spLocks noGrp="1"/>
          </p:cNvSpPr>
          <p:nvPr>
            <p:ph type="title"/>
          </p:nvPr>
        </p:nvSpPr>
        <p:spPr>
          <a:xfrm>
            <a:off x="704088" y="2340229"/>
            <a:ext cx="10515600" cy="1325563"/>
          </a:xfrm>
        </p:spPr>
        <p:txBody>
          <a:bodyPr/>
          <a:lstStyle/>
          <a:p>
            <a:pPr algn="ctr"/>
            <a:r>
              <a:rPr lang="en-US" sz="4400" dirty="0"/>
              <a:t>Research and experiments</a:t>
            </a:r>
            <a:endParaRPr lang="en-US" dirty="0"/>
          </a:p>
        </p:txBody>
      </p:sp>
    </p:spTree>
    <p:extLst>
      <p:ext uri="{BB962C8B-B14F-4D97-AF65-F5344CB8AC3E}">
        <p14:creationId xmlns:p14="http://schemas.microsoft.com/office/powerpoint/2010/main" val="500928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C8B2-7494-533F-5879-8153CA12E1F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2C15C5BE-CFF8-7093-70E6-2C5106DA9A37}"/>
              </a:ext>
            </a:extLst>
          </p:cNvPr>
          <p:cNvSpPr>
            <a:spLocks noGrp="1"/>
          </p:cNvSpPr>
          <p:nvPr>
            <p:ph idx="1"/>
          </p:nvPr>
        </p:nvSpPr>
        <p:spPr/>
        <p:txBody>
          <a:bodyPr>
            <a:normAutofit fontScale="92500" lnSpcReduction="10000"/>
          </a:bodyPr>
          <a:lstStyle/>
          <a:p>
            <a:r>
              <a:rPr lang="en-US" dirty="0"/>
              <a:t>Model comparison: </a:t>
            </a:r>
            <a:r>
              <a:rPr lang="en-US" dirty="0" err="1"/>
              <a:t>RetinaNet</a:t>
            </a:r>
            <a:r>
              <a:rPr lang="en-US" dirty="0"/>
              <a:t> versus Detection Transformer (DETR)</a:t>
            </a:r>
          </a:p>
          <a:p>
            <a:endParaRPr lang="en-US" dirty="0"/>
          </a:p>
          <a:p>
            <a:r>
              <a:rPr lang="en-US" dirty="0"/>
              <a:t>Data: Images, specifically still frames of foosball games</a:t>
            </a:r>
          </a:p>
          <a:p>
            <a:endParaRPr lang="en-US" dirty="0"/>
          </a:p>
          <a:p>
            <a:r>
              <a:rPr lang="en-US" dirty="0"/>
              <a:t>Test: Performance on bounding box object detection tasks</a:t>
            </a:r>
          </a:p>
          <a:p>
            <a:endParaRPr lang="en-US" dirty="0"/>
          </a:p>
          <a:p>
            <a:r>
              <a:rPr lang="en-US" dirty="0"/>
              <a:t>Two main experiments, abstract ’figure’ class vs positional classes</a:t>
            </a:r>
          </a:p>
          <a:p>
            <a:endParaRPr lang="en-US" dirty="0"/>
          </a:p>
          <a:p>
            <a:r>
              <a:rPr lang="en-US" dirty="0"/>
              <a:t>Controls: Data sets, Image augmentations, Training termination criteria, Class probability threshold</a:t>
            </a:r>
          </a:p>
          <a:p>
            <a:endParaRPr lang="en-US" dirty="0"/>
          </a:p>
        </p:txBody>
      </p:sp>
    </p:spTree>
    <p:extLst>
      <p:ext uri="{BB962C8B-B14F-4D97-AF65-F5344CB8AC3E}">
        <p14:creationId xmlns:p14="http://schemas.microsoft.com/office/powerpoint/2010/main" val="623798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939C-2F58-531E-D92E-E0794D5D33F2}"/>
              </a:ext>
            </a:extLst>
          </p:cNvPr>
          <p:cNvSpPr>
            <a:spLocks noGrp="1"/>
          </p:cNvSpPr>
          <p:nvPr>
            <p:ph type="title"/>
          </p:nvPr>
        </p:nvSpPr>
        <p:spPr/>
        <p:txBody>
          <a:bodyPr/>
          <a:lstStyle/>
          <a:p>
            <a:r>
              <a:rPr lang="en-US" dirty="0" err="1"/>
              <a:t>RetinaNet</a:t>
            </a:r>
            <a:endParaRPr lang="en-US" dirty="0"/>
          </a:p>
        </p:txBody>
      </p:sp>
      <p:pic>
        <p:nvPicPr>
          <p:cNvPr id="7" name="Picture 6" descr="A diagram of a diagram&#10;&#10;Description automatically generated with low confidence">
            <a:extLst>
              <a:ext uri="{FF2B5EF4-FFF2-40B4-BE49-F238E27FC236}">
                <a16:creationId xmlns:a16="http://schemas.microsoft.com/office/drawing/2014/main" id="{DEA4AA5B-C586-4E03-ED8D-C2D8EAFE81BA}"/>
              </a:ext>
            </a:extLst>
          </p:cNvPr>
          <p:cNvPicPr>
            <a:picLocks noChangeAspect="1"/>
          </p:cNvPicPr>
          <p:nvPr/>
        </p:nvPicPr>
        <p:blipFill>
          <a:blip r:embed="rId3"/>
          <a:stretch>
            <a:fillRect/>
          </a:stretch>
        </p:blipFill>
        <p:spPr>
          <a:xfrm>
            <a:off x="152400" y="1692234"/>
            <a:ext cx="11825490" cy="3455499"/>
          </a:xfrm>
          <a:prstGeom prst="rect">
            <a:avLst/>
          </a:prstGeom>
        </p:spPr>
      </p:pic>
    </p:spTree>
    <p:extLst>
      <p:ext uri="{BB962C8B-B14F-4D97-AF65-F5344CB8AC3E}">
        <p14:creationId xmlns:p14="http://schemas.microsoft.com/office/powerpoint/2010/main" val="4045333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EF66-8855-B9A1-E361-E4EE2A573509}"/>
              </a:ext>
            </a:extLst>
          </p:cNvPr>
          <p:cNvSpPr>
            <a:spLocks noGrp="1"/>
          </p:cNvSpPr>
          <p:nvPr>
            <p:ph type="title"/>
          </p:nvPr>
        </p:nvSpPr>
        <p:spPr/>
        <p:txBody>
          <a:bodyPr/>
          <a:lstStyle/>
          <a:p>
            <a:r>
              <a:rPr lang="en-US" dirty="0"/>
              <a:t>DETR</a:t>
            </a:r>
          </a:p>
        </p:txBody>
      </p:sp>
      <p:pic>
        <p:nvPicPr>
          <p:cNvPr id="7" name="Picture 6" descr="A diagram of a transformer decoder&#10;&#10;Description automatically generated">
            <a:extLst>
              <a:ext uri="{FF2B5EF4-FFF2-40B4-BE49-F238E27FC236}">
                <a16:creationId xmlns:a16="http://schemas.microsoft.com/office/drawing/2014/main" id="{07848FF0-64C1-8E0D-1C9A-E1264B77E92F}"/>
              </a:ext>
            </a:extLst>
          </p:cNvPr>
          <p:cNvPicPr>
            <a:picLocks noChangeAspect="1"/>
          </p:cNvPicPr>
          <p:nvPr/>
        </p:nvPicPr>
        <p:blipFill>
          <a:blip r:embed="rId3"/>
          <a:stretch>
            <a:fillRect/>
          </a:stretch>
        </p:blipFill>
        <p:spPr>
          <a:xfrm>
            <a:off x="333376" y="2533914"/>
            <a:ext cx="11525248" cy="2881312"/>
          </a:xfrm>
          <a:prstGeom prst="rect">
            <a:avLst/>
          </a:prstGeom>
        </p:spPr>
      </p:pic>
      <p:sp>
        <p:nvSpPr>
          <p:cNvPr id="8" name="TextBox 7">
            <a:extLst>
              <a:ext uri="{FF2B5EF4-FFF2-40B4-BE49-F238E27FC236}">
                <a16:creationId xmlns:a16="http://schemas.microsoft.com/office/drawing/2014/main" id="{B08BF8A7-75B5-2289-E0E7-C2D600C2F1DC}"/>
              </a:ext>
            </a:extLst>
          </p:cNvPr>
          <p:cNvSpPr txBox="1"/>
          <p:nvPr/>
        </p:nvSpPr>
        <p:spPr>
          <a:xfrm>
            <a:off x="834189" y="5759116"/>
            <a:ext cx="3564437" cy="923330"/>
          </a:xfrm>
          <a:prstGeom prst="rect">
            <a:avLst/>
          </a:prstGeom>
          <a:noFill/>
        </p:spPr>
        <p:txBody>
          <a:bodyPr wrap="none" rtlCol="0">
            <a:spAutoFit/>
          </a:bodyPr>
          <a:lstStyle/>
          <a:p>
            <a:r>
              <a:rPr lang="en-US" dirty="0"/>
              <a:t>Alterations:</a:t>
            </a:r>
          </a:p>
          <a:p>
            <a:r>
              <a:rPr lang="en-US" dirty="0"/>
              <a:t>29 queries rather than 100</a:t>
            </a:r>
          </a:p>
          <a:p>
            <a:r>
              <a:rPr lang="en-US" dirty="0"/>
              <a:t>5, 15 output neurons rather than 92</a:t>
            </a:r>
          </a:p>
        </p:txBody>
      </p:sp>
    </p:spTree>
    <p:extLst>
      <p:ext uri="{BB962C8B-B14F-4D97-AF65-F5344CB8AC3E}">
        <p14:creationId xmlns:p14="http://schemas.microsoft.com/office/powerpoint/2010/main" val="2918532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812B3-4EBF-0FB1-62B7-7482401A79B4}"/>
              </a:ext>
            </a:extLst>
          </p:cNvPr>
          <p:cNvSpPr>
            <a:spLocks noGrp="1"/>
          </p:cNvSpPr>
          <p:nvPr>
            <p:ph idx="1"/>
          </p:nvPr>
        </p:nvSpPr>
        <p:spPr>
          <a:xfrm>
            <a:off x="838199" y="369358"/>
            <a:ext cx="10515600" cy="6031442"/>
          </a:xfrm>
        </p:spPr>
        <p:txBody>
          <a:bodyPr/>
          <a:lstStyle/>
          <a:p>
            <a:endParaRPr lang="en-US" dirty="0"/>
          </a:p>
          <a:p>
            <a:endParaRPr lang="en-US" dirty="0"/>
          </a:p>
          <a:p>
            <a:pPr marL="0" indent="0">
              <a:buNone/>
            </a:pPr>
            <a:endParaRPr lang="en-US" dirty="0"/>
          </a:p>
          <a:p>
            <a:r>
              <a:rPr lang="en-US" dirty="0"/>
              <a:t>Train/validation split: 310/50 images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8AD4DF9D-DC36-3FC4-4FBD-8EFF0693878C}"/>
              </a:ext>
            </a:extLst>
          </p:cNvPr>
          <p:cNvPicPr>
            <a:picLocks noChangeAspect="1"/>
          </p:cNvPicPr>
          <p:nvPr/>
        </p:nvPicPr>
        <p:blipFill>
          <a:blip r:embed="rId5"/>
          <a:stretch>
            <a:fillRect/>
          </a:stretch>
        </p:blipFill>
        <p:spPr>
          <a:xfrm>
            <a:off x="55223" y="827278"/>
            <a:ext cx="12081551" cy="1183497"/>
          </a:xfrm>
          <a:prstGeom prst="rect">
            <a:avLst/>
          </a:prstGeom>
        </p:spPr>
      </p:pic>
      <p:pic>
        <p:nvPicPr>
          <p:cNvPr id="8" name="validationclip">
            <a:hlinkClick r:id="" action="ppaction://media"/>
            <a:extLst>
              <a:ext uri="{FF2B5EF4-FFF2-40B4-BE49-F238E27FC236}">
                <a16:creationId xmlns:a16="http://schemas.microsoft.com/office/drawing/2014/main" id="{DBF6B547-D1E4-3686-206A-3E5917E4D75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50533" y="2468695"/>
            <a:ext cx="7592483" cy="4270772"/>
          </a:xfrm>
          <a:prstGeom prst="rect">
            <a:avLst/>
          </a:prstGeom>
        </p:spPr>
      </p:pic>
      <p:sp>
        <p:nvSpPr>
          <p:cNvPr id="2" name="TextBox 1">
            <a:extLst>
              <a:ext uri="{FF2B5EF4-FFF2-40B4-BE49-F238E27FC236}">
                <a16:creationId xmlns:a16="http://schemas.microsoft.com/office/drawing/2014/main" id="{D6C2861A-1FAE-FFB0-6449-FCD209473EF2}"/>
              </a:ext>
            </a:extLst>
          </p:cNvPr>
          <p:cNvSpPr txBox="1"/>
          <p:nvPr/>
        </p:nvSpPr>
        <p:spPr>
          <a:xfrm>
            <a:off x="513347" y="224589"/>
            <a:ext cx="3017108" cy="369332"/>
          </a:xfrm>
          <a:prstGeom prst="rect">
            <a:avLst/>
          </a:prstGeom>
          <a:noFill/>
        </p:spPr>
        <p:txBody>
          <a:bodyPr wrap="none" rtlCol="0">
            <a:spAutoFit/>
          </a:bodyPr>
          <a:lstStyle/>
          <a:p>
            <a:r>
              <a:rPr lang="en-US" dirty="0"/>
              <a:t>Data: Train and Validation sets</a:t>
            </a:r>
          </a:p>
        </p:txBody>
      </p:sp>
      <p:sp>
        <p:nvSpPr>
          <p:cNvPr id="4" name="TextBox 3">
            <a:extLst>
              <a:ext uri="{FF2B5EF4-FFF2-40B4-BE49-F238E27FC236}">
                <a16:creationId xmlns:a16="http://schemas.microsoft.com/office/drawing/2014/main" id="{27491F5A-4E4C-27DE-9254-F57E5B0710CC}"/>
              </a:ext>
            </a:extLst>
          </p:cNvPr>
          <p:cNvSpPr txBox="1"/>
          <p:nvPr/>
        </p:nvSpPr>
        <p:spPr>
          <a:xfrm>
            <a:off x="10288826" y="4524060"/>
            <a:ext cx="1533048" cy="646331"/>
          </a:xfrm>
          <a:prstGeom prst="rect">
            <a:avLst/>
          </a:prstGeom>
          <a:noFill/>
        </p:spPr>
        <p:txBody>
          <a:bodyPr wrap="none" rtlCol="0">
            <a:spAutoFit/>
          </a:bodyPr>
          <a:lstStyle/>
          <a:p>
            <a:r>
              <a:rPr lang="en-US" dirty="0"/>
              <a:t>Sampling rate:</a:t>
            </a:r>
          </a:p>
          <a:p>
            <a:r>
              <a:rPr lang="en-US" dirty="0"/>
              <a:t>1 fps</a:t>
            </a:r>
          </a:p>
        </p:txBody>
      </p:sp>
    </p:spTree>
    <p:extLst>
      <p:ext uri="{BB962C8B-B14F-4D97-AF65-F5344CB8AC3E}">
        <p14:creationId xmlns:p14="http://schemas.microsoft.com/office/powerpoint/2010/main" val="367301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5732</TotalTime>
  <Words>3028</Words>
  <Application>Microsoft Macintosh PowerPoint</Application>
  <PresentationFormat>Widescreen</PresentationFormat>
  <Paragraphs>162</Paragraphs>
  <Slides>34</Slides>
  <Notes>30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Exploiting Spatial Relations for Object Detection with Transformers</vt:lpstr>
      <vt:lpstr>Agenda</vt:lpstr>
      <vt:lpstr>Problem statement and definitions</vt:lpstr>
      <vt:lpstr>Exploiting Spatial Relations</vt:lpstr>
      <vt:lpstr>Research and experiments</vt:lpstr>
      <vt:lpstr>Overview</vt:lpstr>
      <vt:lpstr>RetinaNet</vt:lpstr>
      <vt:lpstr>DETR</vt:lpstr>
      <vt:lpstr>PowerPoint Presentation</vt:lpstr>
      <vt:lpstr>PowerPoint Presentation</vt:lpstr>
      <vt:lpstr>4 classes Versus 14 classes</vt:lpstr>
      <vt:lpstr>PowerPoint Presentation</vt:lpstr>
      <vt:lpstr>PowerPoint Presentation</vt:lpstr>
      <vt:lpstr>Videos of DETR/RetinaNet performance on 4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Videos of DETR/RetinaNet performance on 14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Exploiting Spatial Relations</dc:title>
  <dc:creator>Oliver Schamp</dc:creator>
  <cp:lastModifiedBy>Oliver Schamp</cp:lastModifiedBy>
  <cp:revision>6</cp:revision>
  <dcterms:created xsi:type="dcterms:W3CDTF">2023-06-12T22:47:18Z</dcterms:created>
  <dcterms:modified xsi:type="dcterms:W3CDTF">2023-06-27T21:55:18Z</dcterms:modified>
</cp:coreProperties>
</file>